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05" r:id="rId2"/>
    <p:sldId id="261" r:id="rId3"/>
    <p:sldId id="262" r:id="rId4"/>
    <p:sldId id="263" r:id="rId5"/>
    <p:sldId id="311" r:id="rId6"/>
    <p:sldId id="312" r:id="rId7"/>
    <p:sldId id="313" r:id="rId8"/>
    <p:sldId id="315" r:id="rId9"/>
    <p:sldId id="314" r:id="rId10"/>
    <p:sldId id="316" r:id="rId11"/>
    <p:sldId id="317" r:id="rId12"/>
    <p:sldId id="318" r:id="rId13"/>
    <p:sldId id="325" r:id="rId14"/>
    <p:sldId id="320" r:id="rId15"/>
    <p:sldId id="338" r:id="rId16"/>
    <p:sldId id="319" r:id="rId17"/>
    <p:sldId id="321" r:id="rId18"/>
    <p:sldId id="323" r:id="rId19"/>
    <p:sldId id="322" r:id="rId20"/>
    <p:sldId id="324" r:id="rId21"/>
    <p:sldId id="330" r:id="rId22"/>
    <p:sldId id="331" r:id="rId23"/>
    <p:sldId id="326" r:id="rId24"/>
    <p:sldId id="329" r:id="rId25"/>
    <p:sldId id="334" r:id="rId26"/>
    <p:sldId id="347" r:id="rId27"/>
    <p:sldId id="340" r:id="rId28"/>
    <p:sldId id="342" r:id="rId29"/>
    <p:sldId id="341" r:id="rId30"/>
    <p:sldId id="345" r:id="rId31"/>
    <p:sldId id="335" r:id="rId32"/>
    <p:sldId id="344" r:id="rId33"/>
    <p:sldId id="343" r:id="rId34"/>
    <p:sldId id="327" r:id="rId35"/>
    <p:sldId id="332" r:id="rId36"/>
    <p:sldId id="333" r:id="rId37"/>
    <p:sldId id="336" r:id="rId38"/>
    <p:sldId id="337" r:id="rId39"/>
    <p:sldId id="339" r:id="rId40"/>
    <p:sldId id="346" r:id="rId41"/>
  </p:sldIdLst>
  <p:sldSz cx="12192000" cy="6858000"/>
  <p:notesSz cx="6858000" cy="9144000"/>
  <p:embeddedFontLst>
    <p:embeddedFont>
      <p:font typeface="배달의민족 한나체 Air" panose="020B0600000101010101" pitchFamily="34" charset="-127"/>
      <p:regular r:id="rId44"/>
      <p:bold r:id="rId45"/>
      <p:italic r:id="rId46"/>
      <p:boldItalic r:id="rId47"/>
    </p:embeddedFont>
    <p:embeddedFont>
      <p:font typeface="BM HANNA Air OTF" panose="020B0600000101010101" pitchFamily="34" charset="-127"/>
      <p:regular r:id="rId48"/>
    </p:embeddedFont>
    <p:embeddedFont>
      <p:font typeface="Century Gothic" panose="020B0502020202020204" pitchFamily="34" charset="0"/>
      <p:regular r:id="rId49"/>
      <p:bold r:id="rId50"/>
      <p:italic r:id="rId51"/>
      <p:boldItalic r:id="rId5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B7F8F"/>
    <a:srgbClr val="FFFFFF"/>
    <a:srgbClr val="AAAAAA"/>
    <a:srgbClr val="ECEA8F"/>
    <a:srgbClr val="EBF27C"/>
    <a:srgbClr val="FEB9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7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0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E0E6AFD-020B-4AAA-BFD0-FCC0DEFE6E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0D1AF8-8C49-4A02-9631-28EE41DE5D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74D2A-C6A8-40D2-80DC-0FE3B8640E81}" type="datetimeFigureOut">
              <a:rPr lang="ko-KR" altLang="en-US" smtClean="0"/>
              <a:t>2022. 5. 20.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DA5FB0-D4ED-43F3-87F9-0943D3B394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2AB72E-C1FF-49B1-8DAA-0BC55981F1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0A878-E184-452D-88FC-789D08A7B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130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Group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DEA8D-5C39-4411-99B8-4F2C8071400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6" name="Group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Group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66E4F-82C5-4B9D-99DB-B3D21C2E82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685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384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708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743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725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421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205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894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964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873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664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04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31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496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397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763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953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669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673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01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9144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854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751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5978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108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411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3147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503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2935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92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6043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731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9419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785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8753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066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149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174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962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708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743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oup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6A94C1D1-D216-49F8-8289-75F2896FC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zh-CN" altLang="en-US" dirty="0"/>
          </a:p>
        </p:txBody>
      </p:sp>
      <p:sp>
        <p:nvSpPr>
          <p:cNvPr id="3" name="GroupGroup 2">
            <a:extLst>
              <a:ext uri="{FF2B5EF4-FFF2-40B4-BE49-F238E27FC236}">
                <a16:creationId xmlns:a16="http://schemas.microsoft.com/office/drawing/2014/main" id="{B25AE71E-8231-4407-A314-0A893E97A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4" name="Group 3">
            <a:extLst>
              <a:ext uri="{FF2B5EF4-FFF2-40B4-BE49-F238E27FC236}">
                <a16:creationId xmlns:a16="http://schemas.microsoft.com/office/drawing/2014/main" id="{9451CB88-8827-4AC4-A2A6-6486B28A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54C6-3C45-4BB4-BF6E-F5E2656CDB34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Group 4">
            <a:extLst>
              <a:ext uri="{FF2B5EF4-FFF2-40B4-BE49-F238E27FC236}">
                <a16:creationId xmlns:a16="http://schemas.microsoft.com/office/drawing/2014/main" id="{B6D33B77-0146-466D-9D11-4E851C28E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Group 5">
            <a:extLst>
              <a:ext uri="{FF2B5EF4-FFF2-40B4-BE49-F238E27FC236}">
                <a16:creationId xmlns:a16="http://schemas.microsoft.com/office/drawing/2014/main" id="{3769D20C-9045-4145-AD6D-732276A8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B698D-72E9-4B13-9EF6-5DBB3A57D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229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oup 10">
            <a:extLst>
              <a:ext uri="{FF2B5EF4-FFF2-40B4-BE49-F238E27FC236}">
                <a16:creationId xmlns:a16="http://schemas.microsoft.com/office/drawing/2014/main" id="{1B7E54E6-1E1F-42BF-BC27-A07A67CCB4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515" t="45210"/>
          <a:stretch/>
        </p:blipFill>
        <p:spPr>
          <a:xfrm>
            <a:off x="-1" y="0"/>
            <a:ext cx="885825" cy="3268280"/>
          </a:xfrm>
          <a:prstGeom prst="rect">
            <a:avLst/>
          </a:prstGeom>
        </p:spPr>
      </p:pic>
      <p:sp>
        <p:nvSpPr>
          <p:cNvPr id="12" name="Group 11">
            <a:extLst>
              <a:ext uri="{FF2B5EF4-FFF2-40B4-BE49-F238E27FC236}">
                <a16:creationId xmlns:a16="http://schemas.microsoft.com/office/drawing/2014/main" id="{585E2A67-FDA1-4FFA-8849-6BF7A7547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69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0000500000000000000" pitchFamily="2" charset="-122"/>
                <a:ea typeface="Arial" panose="000005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468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2C9C0DEF-D489-4E08-9B6C-6D45B9C7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3" name="Group 2">
            <a:extLst>
              <a:ext uri="{FF2B5EF4-FFF2-40B4-BE49-F238E27FC236}">
                <a16:creationId xmlns:a16="http://schemas.microsoft.com/office/drawing/2014/main" id="{9C48066E-F0CC-46B8-B2EF-23C70530F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zh-CN" altLang="en-US" dirty="0"/>
          </a:p>
        </p:txBody>
      </p:sp>
      <p:sp>
        <p:nvSpPr>
          <p:cNvPr id="4" name="Group 3">
            <a:extLst>
              <a:ext uri="{FF2B5EF4-FFF2-40B4-BE49-F238E27FC236}">
                <a16:creationId xmlns:a16="http://schemas.microsoft.com/office/drawing/2014/main" id="{945F53A2-C2F8-4FC4-BCEA-DF44B0E91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954C6-3C45-4BB4-BF6E-F5E2656CDB34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Group 4">
            <a:extLst>
              <a:ext uri="{FF2B5EF4-FFF2-40B4-BE49-F238E27FC236}">
                <a16:creationId xmlns:a16="http://schemas.microsoft.com/office/drawing/2014/main" id="{0E7ABACB-BF91-437F-A22E-ADFC64BB9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Group 5">
            <a:extLst>
              <a:ext uri="{FF2B5EF4-FFF2-40B4-BE49-F238E27FC236}">
                <a16:creationId xmlns:a16="http://schemas.microsoft.com/office/drawing/2014/main" id="{BFB3E35B-15E0-4BC7-9398-54FC3E77B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B698D-72E9-4B13-9EF6-5DBB3A57D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99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자동차, 나무, 실외, 운송이(가) 표시된 사진&#10;&#10;자동 생성된 설명">
            <a:extLst>
              <a:ext uri="{FF2B5EF4-FFF2-40B4-BE49-F238E27FC236}">
                <a16:creationId xmlns:a16="http://schemas.microsoft.com/office/drawing/2014/main" id="{A36D2646-C1D7-5F72-5744-FD9CE59CF6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r="29420"/>
          <a:stretch/>
        </p:blipFill>
        <p:spPr>
          <a:xfrm>
            <a:off x="4921737" y="-1"/>
            <a:ext cx="7270264" cy="6858000"/>
          </a:xfrm>
          <a:prstGeom prst="flowChartPunchedCard">
            <a:avLst/>
          </a:prstGeom>
        </p:spPr>
      </p:pic>
      <p:sp>
        <p:nvSpPr>
          <p:cNvPr id="35" name="Group 34">
            <a:extLst>
              <a:ext uri="{FF2B5EF4-FFF2-40B4-BE49-F238E27FC236}">
                <a16:creationId xmlns:a16="http://schemas.microsoft.com/office/drawing/2014/main" id="{6EE17829-EB69-4640-A89C-3FEE80164BE1}"/>
              </a:ext>
            </a:extLst>
          </p:cNvPr>
          <p:cNvSpPr/>
          <p:nvPr/>
        </p:nvSpPr>
        <p:spPr>
          <a:xfrm>
            <a:off x="576260" y="276919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6000" b="1" dirty="0"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10803020104030203" pitchFamily="2" charset="-79"/>
              </a:rPr>
              <a:t>5</a:t>
            </a:r>
            <a:r>
              <a:rPr lang="ko-KR" altLang="en-US" sz="6000" b="1" dirty="0"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10803020104030203" pitchFamily="2" charset="-79"/>
              </a:rPr>
              <a:t>조 발표</a:t>
            </a:r>
            <a:endParaRPr lang="zh-CN" altLang="en-US" b="1" dirty="0">
              <a:latin typeface="BM HANNA Air OTF" panose="020B0600000101010101" pitchFamily="34" charset="-127"/>
              <a:ea typeface="BM HANNA Air OTF" panose="020B0600000101010101" pitchFamily="34" charset="-127"/>
              <a:cs typeface="Arial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1EBC95-5F63-4A37-AEA6-6DDB0D28DEA2}"/>
              </a:ext>
            </a:extLst>
          </p:cNvPr>
          <p:cNvSpPr txBox="1"/>
          <p:nvPr/>
        </p:nvSpPr>
        <p:spPr>
          <a:xfrm>
            <a:off x="621757" y="3692523"/>
            <a:ext cx="6112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10803020104030203" pitchFamily="2" charset="-79"/>
              </a:rPr>
              <a:t>KB</a:t>
            </a:r>
            <a:r>
              <a:rPr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10803020104030203" pitchFamily="2" charset="-79"/>
              </a:rPr>
              <a:t> </a:t>
            </a:r>
            <a:r>
              <a:rPr lang="en-US" altLang="ko-KR" b="1" dirty="0"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10803020104030203" pitchFamily="2" charset="-79"/>
              </a:rPr>
              <a:t>IT’s your Life 5</a:t>
            </a:r>
            <a:r>
              <a:rPr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10803020104030203" pitchFamily="2" charset="-79"/>
              </a:rPr>
              <a:t>조 </a:t>
            </a:r>
          </a:p>
          <a:p>
            <a:r>
              <a:rPr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10803020104030203" pitchFamily="2" charset="-79"/>
              </a:rPr>
              <a:t>이현규 김동욱 김승욱 이유영 이준성</a:t>
            </a:r>
            <a:endParaRPr lang="ko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D065B8-E7B2-E0F4-0639-E8D97F3F9B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034" y="-159436"/>
            <a:ext cx="1693293" cy="16932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5E4012A-A8F4-5C38-C436-778B0023A11B}"/>
              </a:ext>
            </a:extLst>
          </p:cNvPr>
          <p:cNvSpPr/>
          <p:nvPr/>
        </p:nvSpPr>
        <p:spPr>
          <a:xfrm>
            <a:off x="11108724" y="5782962"/>
            <a:ext cx="1083276" cy="10750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x</a:t>
            </a:r>
            <a:endParaRPr kumimoji="1" lang="ko-Kore-KR" altLang="en-US" dirty="0"/>
          </a:p>
        </p:txBody>
      </p:sp>
      <p:sp>
        <p:nvSpPr>
          <p:cNvPr id="29" name="Group 28">
            <a:extLst>
              <a:ext uri="{FF2B5EF4-FFF2-40B4-BE49-F238E27FC236}">
                <a16:creationId xmlns:a16="http://schemas.microsoft.com/office/drawing/2014/main" id="{CDA1490C-39A8-46C6-86C1-8786D7DA7B7A}"/>
              </a:ext>
            </a:extLst>
          </p:cNvPr>
          <p:cNvSpPr/>
          <p:nvPr/>
        </p:nvSpPr>
        <p:spPr>
          <a:xfrm rot="2721397">
            <a:off x="10973464" y="4448942"/>
            <a:ext cx="809996" cy="3168172"/>
          </a:xfrm>
          <a:custGeom>
            <a:avLst/>
            <a:gdLst>
              <a:gd name="connsiteX0" fmla="*/ 1 w 809996"/>
              <a:gd name="connsiteY0" fmla="*/ 0 h 3168172"/>
              <a:gd name="connsiteX1" fmla="*/ 809996 w 809996"/>
              <a:gd name="connsiteY1" fmla="*/ 799974 h 3168172"/>
              <a:gd name="connsiteX2" fmla="*/ 809996 w 809996"/>
              <a:gd name="connsiteY2" fmla="*/ 2348030 h 3168172"/>
              <a:gd name="connsiteX3" fmla="*/ 0 w 809996"/>
              <a:gd name="connsiteY3" fmla="*/ 3168172 h 316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996" h="3168172">
                <a:moveTo>
                  <a:pt x="1" y="0"/>
                </a:moveTo>
                <a:lnTo>
                  <a:pt x="809996" y="799974"/>
                </a:lnTo>
                <a:lnTo>
                  <a:pt x="809996" y="2348030"/>
                </a:lnTo>
                <a:lnTo>
                  <a:pt x="0" y="3168172"/>
                </a:lnTo>
                <a:close/>
              </a:path>
            </a:pathLst>
          </a:custGeom>
          <a:solidFill>
            <a:srgbClr val="6B7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entury Gothic" panose="020B0502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847CA4-EED3-A886-7E07-D98F1396A106}"/>
              </a:ext>
            </a:extLst>
          </p:cNvPr>
          <p:cNvSpPr/>
          <p:nvPr/>
        </p:nvSpPr>
        <p:spPr>
          <a:xfrm>
            <a:off x="4921737" y="0"/>
            <a:ext cx="1083276" cy="5782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5E2DFC-E12F-73BE-BDA3-1F1735226981}"/>
              </a:ext>
            </a:extLst>
          </p:cNvPr>
          <p:cNvSpPr/>
          <p:nvPr/>
        </p:nvSpPr>
        <p:spPr>
          <a:xfrm>
            <a:off x="5740149" y="818239"/>
            <a:ext cx="1303202" cy="38135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C5FF6-8A1D-42BB-D49F-1D8ECC0407A8}"/>
              </a:ext>
            </a:extLst>
          </p:cNvPr>
          <p:cNvSpPr/>
          <p:nvPr/>
        </p:nvSpPr>
        <p:spPr>
          <a:xfrm>
            <a:off x="6600165" y="1600438"/>
            <a:ext cx="1303202" cy="23375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20" name="Group 19">
            <a:extLst>
              <a:ext uri="{FF2B5EF4-FFF2-40B4-BE49-F238E27FC236}">
                <a16:creationId xmlns:a16="http://schemas.microsoft.com/office/drawing/2014/main" id="{2AEEED6D-9EE2-45C5-A3B6-8DDD1046B8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27092" b="14529"/>
          <a:stretch/>
        </p:blipFill>
        <p:spPr>
          <a:xfrm>
            <a:off x="1395664" y="-1"/>
            <a:ext cx="7427652" cy="6858001"/>
          </a:xfrm>
          <a:prstGeom prst="rect">
            <a:avLst/>
          </a:prstGeom>
        </p:spPr>
      </p:pic>
      <p:sp>
        <p:nvSpPr>
          <p:cNvPr id="34" name="Group 33">
            <a:extLst>
              <a:ext uri="{FF2B5EF4-FFF2-40B4-BE49-F238E27FC236}">
                <a16:creationId xmlns:a16="http://schemas.microsoft.com/office/drawing/2014/main" id="{2CC77A6A-A374-4A13-8771-52F82EBB6175}"/>
              </a:ext>
            </a:extLst>
          </p:cNvPr>
          <p:cNvSpPr txBox="1"/>
          <p:nvPr/>
        </p:nvSpPr>
        <p:spPr>
          <a:xfrm>
            <a:off x="602894" y="2145703"/>
            <a:ext cx="6569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중고차 플랫폼 </a:t>
            </a:r>
            <a:r>
              <a:rPr lang="ko-KR" altLang="en-US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든든카</a:t>
            </a:r>
            <a:endParaRPr lang="zh-CN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387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</a:t>
            </a:r>
            <a:r>
              <a:rPr lang="ko-KR" altLang="en-US" sz="40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전처리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34A2AB-B984-2035-82D4-D0DA5B919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805" y="1151355"/>
            <a:ext cx="6663689" cy="52998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509F5C-4FFE-514A-37A5-0CFC449ED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17626">
            <a:off x="1107452" y="3032264"/>
            <a:ext cx="1303663" cy="13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6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BCE4E00-C170-DD7F-9024-34516773F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3" y="1071977"/>
            <a:ext cx="5269925" cy="4837965"/>
          </a:xfrm>
          <a:prstGeom prst="rect">
            <a:avLst/>
          </a:prstGeom>
        </p:spPr>
      </p:pic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EDA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AD8114-4E2C-8369-9A38-B9D5B6A24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791" y="1335078"/>
            <a:ext cx="6704209" cy="431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4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F37244-EBE8-9FF7-226E-9DD4D2054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56" y="1014195"/>
            <a:ext cx="4573135" cy="5102341"/>
          </a:xfrm>
          <a:prstGeom prst="rect">
            <a:avLst/>
          </a:prstGeom>
        </p:spPr>
      </p:pic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EDA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FF15D7-B519-86D9-4302-F55AA5851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89" y="1323340"/>
            <a:ext cx="5096502" cy="42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모델링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C12D8F-13B4-2D5B-9DA3-8270263CA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806" y="1438267"/>
            <a:ext cx="3276976" cy="1830713"/>
          </a:xfrm>
          <a:prstGeom prst="rect">
            <a:avLst/>
          </a:prstGeom>
        </p:spPr>
      </p:pic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688BCD67-9523-CA8E-E336-2D552B52775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2156" y="1855106"/>
            <a:ext cx="2671650" cy="128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784781-5F21-506C-B79A-698109BD9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811" y="2798778"/>
            <a:ext cx="2995977" cy="16737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886F63-2923-D621-09F7-77E974033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528560"/>
            <a:ext cx="3891238" cy="9439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210CA3-92BF-A46E-326C-0BADC45E4B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2597" y="4472508"/>
            <a:ext cx="3708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0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모델링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EBCD9C0-7C76-8EB8-537F-AEAF00ECFEAE}"/>
              </a:ext>
            </a:extLst>
          </p:cNvPr>
          <p:cNvSpPr/>
          <p:nvPr/>
        </p:nvSpPr>
        <p:spPr>
          <a:xfrm>
            <a:off x="2254250" y="1214014"/>
            <a:ext cx="7449820" cy="1071986"/>
          </a:xfrm>
          <a:prstGeom prst="roundRect">
            <a:avLst/>
          </a:prstGeom>
          <a:noFill/>
          <a:ln w="47625">
            <a:solidFill>
              <a:srgbClr val="6B7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Model Input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 </a:t>
            </a:r>
            <a:r>
              <a:rPr kumimoji="1" lang="ko-KR" altLang="en-US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브랜드</a:t>
            </a:r>
            <a:r>
              <a:rPr kumimoji="1" lang="en-US" altLang="ko-KR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주행거리 </a:t>
            </a:r>
            <a:r>
              <a:rPr kumimoji="1" lang="en-US" altLang="ko-KR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색상</a:t>
            </a:r>
            <a:r>
              <a:rPr kumimoji="1" lang="en-US" altLang="ko-KR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사고이력 등 </a:t>
            </a:r>
            <a:r>
              <a:rPr kumimoji="1" lang="en-US" altLang="ko-KR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12</a:t>
            </a:r>
            <a:r>
              <a:rPr kumimoji="1" lang="ko-KR" altLang="en-US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개 요소</a:t>
            </a:r>
            <a:r>
              <a:rPr kumimoji="1" lang="en-US" altLang="ko-Kore-KR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kumimoji="1" lang="ko-Kore-KR" altLang="en-US" sz="24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BD6E3B-0EF2-AC97-6639-607B8EAF0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08980" y="2400282"/>
            <a:ext cx="574040" cy="574040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DE8E134-FF12-1861-7166-6BA1555BC644}"/>
              </a:ext>
            </a:extLst>
          </p:cNvPr>
          <p:cNvSpPr/>
          <p:nvPr/>
        </p:nvSpPr>
        <p:spPr>
          <a:xfrm>
            <a:off x="3524250" y="3088604"/>
            <a:ext cx="5143500" cy="1186268"/>
          </a:xfrm>
          <a:prstGeom prst="roundRect">
            <a:avLst/>
          </a:prstGeom>
          <a:noFill/>
          <a:ln w="47625">
            <a:solidFill>
              <a:srgbClr val="6B7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Regression</a:t>
            </a:r>
            <a:r>
              <a:rPr kumimoji="1" lang="ko-KR" altLang="en-US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ore-KR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Model</a:t>
            </a:r>
            <a:endParaRPr kumimoji="1" lang="ko-Kore-KR" altLang="en-US" sz="24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154741-7F06-1713-02EC-97365E519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08980" y="4425966"/>
            <a:ext cx="574040" cy="574040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B7D471C3-9655-AC92-F017-D3E7DB8296A3}"/>
              </a:ext>
            </a:extLst>
          </p:cNvPr>
          <p:cNvSpPr/>
          <p:nvPr/>
        </p:nvSpPr>
        <p:spPr>
          <a:xfrm>
            <a:off x="3524250" y="5151100"/>
            <a:ext cx="5143500" cy="1186268"/>
          </a:xfrm>
          <a:prstGeom prst="roundRect">
            <a:avLst/>
          </a:prstGeom>
          <a:noFill/>
          <a:ln w="47625">
            <a:solidFill>
              <a:srgbClr val="6B7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Output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( </a:t>
            </a:r>
            <a:r>
              <a:rPr kumimoji="1" lang="ko-KR" altLang="en-US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중고차 예상 시세 </a:t>
            </a:r>
            <a:r>
              <a:rPr kumimoji="1" lang="en-US" altLang="ko-KR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kumimoji="1" lang="ko-Kore-KR" altLang="en-US" sz="24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3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714" y="238472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모델링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EBCD9C0-7C76-8EB8-537F-AEAF00ECFEAE}"/>
              </a:ext>
            </a:extLst>
          </p:cNvPr>
          <p:cNvSpPr/>
          <p:nvPr/>
        </p:nvSpPr>
        <p:spPr>
          <a:xfrm>
            <a:off x="4694809" y="1677972"/>
            <a:ext cx="2619502" cy="1071986"/>
          </a:xfrm>
          <a:prstGeom prst="roundRect">
            <a:avLst/>
          </a:prstGeom>
          <a:noFill/>
          <a:ln w="47625">
            <a:solidFill>
              <a:srgbClr val="6B7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중고차</a:t>
            </a:r>
            <a:endParaRPr kumimoji="1" lang="ko-Kore-KR" altLang="en-US" sz="24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BD6E3B-0EF2-AC97-6639-607B8EAF0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439518">
            <a:off x="4040436" y="2839059"/>
            <a:ext cx="574040" cy="574040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DE8E134-FF12-1861-7166-6BA1555BC644}"/>
              </a:ext>
            </a:extLst>
          </p:cNvPr>
          <p:cNvSpPr/>
          <p:nvPr/>
        </p:nvSpPr>
        <p:spPr>
          <a:xfrm>
            <a:off x="2656713" y="3479360"/>
            <a:ext cx="2219706" cy="1186268"/>
          </a:xfrm>
          <a:prstGeom prst="roundRect">
            <a:avLst/>
          </a:prstGeom>
          <a:noFill/>
          <a:ln w="47625">
            <a:solidFill>
              <a:srgbClr val="6B7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b="1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국산차</a:t>
            </a:r>
            <a:endParaRPr kumimoji="1" lang="ko-Kore-KR" altLang="en-US" sz="24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154741-7F06-1713-02EC-97365E519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3092">
            <a:off x="7388546" y="2794508"/>
            <a:ext cx="574040" cy="574040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B7D471C3-9655-AC92-F017-D3E7DB8296A3}"/>
              </a:ext>
            </a:extLst>
          </p:cNvPr>
          <p:cNvSpPr/>
          <p:nvPr/>
        </p:nvSpPr>
        <p:spPr>
          <a:xfrm>
            <a:off x="7132701" y="3479360"/>
            <a:ext cx="2219706" cy="1186268"/>
          </a:xfrm>
          <a:prstGeom prst="roundRect">
            <a:avLst/>
          </a:prstGeom>
          <a:noFill/>
          <a:ln w="47625">
            <a:solidFill>
              <a:srgbClr val="6B7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외제차</a:t>
            </a:r>
            <a:endParaRPr kumimoji="1" lang="ko-Kore-KR" altLang="en-US" sz="24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A42D03D-2570-5717-3168-85FE63AC9D7D}"/>
              </a:ext>
            </a:extLst>
          </p:cNvPr>
          <p:cNvSpPr/>
          <p:nvPr/>
        </p:nvSpPr>
        <p:spPr>
          <a:xfrm>
            <a:off x="2170607" y="4892424"/>
            <a:ext cx="7667905" cy="1186268"/>
          </a:xfrm>
          <a:prstGeom prst="roundRect">
            <a:avLst/>
          </a:prstGeom>
          <a:noFill/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ANOVA</a:t>
            </a:r>
            <a:r>
              <a:rPr kumimoji="1" lang="ko-KR" altLang="en-US" sz="36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3600" b="1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sz="36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통한 통계적 차이점 검증</a:t>
            </a:r>
            <a:endParaRPr kumimoji="1" lang="ko-Kore-KR" altLang="en-US" sz="36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36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모델링 평가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D6B1B78D-5DD1-D3DD-AC02-D176F2B0F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667010"/>
              </p:ext>
            </p:extLst>
          </p:nvPr>
        </p:nvGraphicFramePr>
        <p:xfrm>
          <a:off x="1049714" y="1479021"/>
          <a:ext cx="10380285" cy="4773185"/>
        </p:xfrm>
        <a:graphic>
          <a:graphicData uri="http://schemas.openxmlformats.org/drawingml/2006/table">
            <a:tbl>
              <a:tblPr firstRow="1" bandRow="1"/>
              <a:tblGrid>
                <a:gridCol w="2076057">
                  <a:extLst>
                    <a:ext uri="{9D8B030D-6E8A-4147-A177-3AD203B41FA5}">
                      <a16:colId xmlns:a16="http://schemas.microsoft.com/office/drawing/2014/main" val="4101995123"/>
                    </a:ext>
                  </a:extLst>
                </a:gridCol>
                <a:gridCol w="2076057">
                  <a:extLst>
                    <a:ext uri="{9D8B030D-6E8A-4147-A177-3AD203B41FA5}">
                      <a16:colId xmlns:a16="http://schemas.microsoft.com/office/drawing/2014/main" val="2225716703"/>
                    </a:ext>
                  </a:extLst>
                </a:gridCol>
                <a:gridCol w="2076057">
                  <a:extLst>
                    <a:ext uri="{9D8B030D-6E8A-4147-A177-3AD203B41FA5}">
                      <a16:colId xmlns:a16="http://schemas.microsoft.com/office/drawing/2014/main" val="2540581237"/>
                    </a:ext>
                  </a:extLst>
                </a:gridCol>
                <a:gridCol w="2076057">
                  <a:extLst>
                    <a:ext uri="{9D8B030D-6E8A-4147-A177-3AD203B41FA5}">
                      <a16:colId xmlns:a16="http://schemas.microsoft.com/office/drawing/2014/main" val="1563621702"/>
                    </a:ext>
                  </a:extLst>
                </a:gridCol>
                <a:gridCol w="2076057">
                  <a:extLst>
                    <a:ext uri="{9D8B030D-6E8A-4147-A177-3AD203B41FA5}">
                      <a16:colId xmlns:a16="http://schemas.microsoft.com/office/drawing/2014/main" val="862228630"/>
                    </a:ext>
                  </a:extLst>
                </a:gridCol>
              </a:tblGrid>
              <a:tr h="450787"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모델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dirty="0" err="1"/>
                        <a:t>국산차</a:t>
                      </a:r>
                      <a:endParaRPr lang="ko-Kore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외제차</a:t>
                      </a:r>
                      <a:endParaRPr lang="ko-Kore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dirty="0"/>
                        <a:t>MAE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366163"/>
                  </a:ext>
                </a:extLst>
              </a:tr>
              <a:tr h="45078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RMSE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MAE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RMSE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MAE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854434"/>
                  </a:ext>
                </a:extLst>
              </a:tr>
              <a:tr h="71610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0.18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0.14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0.09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0.25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138598"/>
                  </a:ext>
                </a:extLst>
              </a:tr>
              <a:tr h="45078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L</a:t>
                      </a:r>
                      <a:r>
                        <a:rPr lang="en-US" altLang="ko-KR" dirty="0"/>
                        <a:t>1 Regularization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0.22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0.18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0.13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0.10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25958"/>
                  </a:ext>
                </a:extLst>
              </a:tr>
              <a:tr h="45078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L2 Regularization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0.18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0.14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0.09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0.06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28320"/>
                  </a:ext>
                </a:extLst>
              </a:tr>
              <a:tr h="45078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Decision Tree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0.13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0.09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0.10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0.07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3717577"/>
                  </a:ext>
                </a:extLst>
              </a:tr>
              <a:tr h="45078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0.10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0.07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0.08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0.05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015536"/>
                  </a:ext>
                </a:extLst>
              </a:tr>
              <a:tr h="4507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Light Gradient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0.01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0.0702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0.058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0.0848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039512"/>
                  </a:ext>
                </a:extLst>
              </a:tr>
              <a:tr h="45078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XGBoost</a:t>
                      </a:r>
                      <a:endParaRPr lang="ko-Kore-KR" alt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0.09</a:t>
                      </a:r>
                      <a:endParaRPr lang="ko-Kore-KR" alt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0.0688</a:t>
                      </a:r>
                      <a:endParaRPr lang="ko-Kore-KR" alt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0.07</a:t>
                      </a:r>
                      <a:endParaRPr lang="ko-Kore-KR" alt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0.05</a:t>
                      </a:r>
                      <a:endParaRPr lang="ko-Kore-KR" alt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298798"/>
                  </a:ext>
                </a:extLst>
              </a:tr>
              <a:tr h="45078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DNN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0.9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0.25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6134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14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D115CE3-F06F-903B-74E0-3F69C1762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98" y="1037687"/>
            <a:ext cx="5222816" cy="5089425"/>
          </a:xfrm>
          <a:prstGeom prst="rect">
            <a:avLst/>
          </a:prstGeom>
        </p:spPr>
      </p:pic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모델링 평가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CAD959-4337-59AE-9555-86FA470B9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962" y="1037688"/>
            <a:ext cx="5222816" cy="5089424"/>
          </a:xfrm>
          <a:prstGeom prst="rect">
            <a:avLst/>
          </a:prstGeom>
        </p:spPr>
      </p:pic>
      <p:sp>
        <p:nvSpPr>
          <p:cNvPr id="8" name="Group 1">
            <a:extLst>
              <a:ext uri="{FF2B5EF4-FFF2-40B4-BE49-F238E27FC236}">
                <a16:creationId xmlns:a16="http://schemas.microsoft.com/office/drawing/2014/main" id="{785562DB-90E3-86EC-79ED-4C18897096E9}"/>
              </a:ext>
            </a:extLst>
          </p:cNvPr>
          <p:cNvSpPr txBox="1">
            <a:spLocks/>
          </p:cNvSpPr>
          <p:nvPr/>
        </p:nvSpPr>
        <p:spPr>
          <a:xfrm>
            <a:off x="2960056" y="5946675"/>
            <a:ext cx="1909124" cy="726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0000500000000000000" pitchFamily="2" charset="-122"/>
                <a:ea typeface="Arial" panose="00000500000000000000" pitchFamily="2" charset="-122"/>
                <a:cs typeface="+mj-cs"/>
              </a:defRPr>
            </a:lvl1pPr>
          </a:lstStyle>
          <a:p>
            <a:r>
              <a:rPr lang="ko-KR" altLang="en-US" sz="28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국산차</a:t>
            </a:r>
            <a:endParaRPr lang="zh-CN" altLang="en-US" sz="28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0" name="Group 1">
            <a:extLst>
              <a:ext uri="{FF2B5EF4-FFF2-40B4-BE49-F238E27FC236}">
                <a16:creationId xmlns:a16="http://schemas.microsoft.com/office/drawing/2014/main" id="{D9DF456F-CB7B-42CB-779A-31934E626CC0}"/>
              </a:ext>
            </a:extLst>
          </p:cNvPr>
          <p:cNvSpPr txBox="1">
            <a:spLocks/>
          </p:cNvSpPr>
          <p:nvPr/>
        </p:nvSpPr>
        <p:spPr>
          <a:xfrm>
            <a:off x="8518846" y="5946675"/>
            <a:ext cx="1150934" cy="726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0000500000000000000" pitchFamily="2" charset="-122"/>
                <a:ea typeface="Arial" panose="00000500000000000000" pitchFamily="2" charset="-122"/>
                <a:cs typeface="+mj-cs"/>
              </a:defRPr>
            </a:lvl1pPr>
          </a:lstStyle>
          <a:p>
            <a:r>
              <a:rPr lang="ko-KR" altLang="en-US" sz="2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외제차</a:t>
            </a:r>
            <a:endParaRPr lang="zh-CN" altLang="en-US" sz="28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456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추천 시스템 설계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85AAC4-0FE5-118C-67AC-B02F3415B72F}"/>
              </a:ext>
            </a:extLst>
          </p:cNvPr>
          <p:cNvSpPr txBox="1"/>
          <p:nvPr/>
        </p:nvSpPr>
        <p:spPr>
          <a:xfrm>
            <a:off x="1445494" y="4799201"/>
            <a:ext cx="91272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사용자의 관심 매물과 유사한 매물을 찾아주는</a:t>
            </a:r>
            <a:endParaRPr kumimoji="1" lang="en-US" altLang="ko-KR" sz="32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R" sz="32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Contents</a:t>
            </a:r>
            <a:r>
              <a:rPr kumimoji="1" lang="en-US" altLang="ko-KR" sz="3200" b="1" dirty="0">
                <a:latin typeface="+mj-lt"/>
                <a:ea typeface="BM HANNA Air OTF" panose="020B0600000101010101" pitchFamily="34" charset="-127"/>
              </a:rPr>
              <a:t> –</a:t>
            </a:r>
            <a:r>
              <a:rPr kumimoji="1" lang="ko-KR" altLang="en-US" sz="3200" b="1" dirty="0">
                <a:latin typeface="+mj-lt"/>
                <a:ea typeface="BM HANNA Air OTF" panose="020B0600000101010101" pitchFamily="34" charset="-127"/>
              </a:rPr>
              <a:t> </a:t>
            </a:r>
            <a:r>
              <a:rPr kumimoji="1" lang="en-US" altLang="ko-KR" sz="32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Based</a:t>
            </a:r>
            <a:r>
              <a:rPr kumimoji="1" lang="ko-KR" altLang="en-US" sz="32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32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Recommendation System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BBA926-E3B4-4915-0A26-CD97750C4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13913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7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추천 시스템 설계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05EB97-AEEC-7A56-813D-294674464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22" y="1845226"/>
            <a:ext cx="5293694" cy="28853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CDA212-67B3-2AFD-D45B-E232732E4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09729"/>
            <a:ext cx="5779891" cy="3756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85AAC4-0FE5-118C-67AC-B02F3415B72F}"/>
              </a:ext>
            </a:extLst>
          </p:cNvPr>
          <p:cNvSpPr txBox="1"/>
          <p:nvPr/>
        </p:nvSpPr>
        <p:spPr>
          <a:xfrm>
            <a:off x="2051285" y="5321582"/>
            <a:ext cx="7841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Skip-gram </a:t>
            </a:r>
            <a:r>
              <a:rPr kumimoji="1" lang="ko-KR" altLang="en-US" sz="32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알고리즘을 활용하여</a:t>
            </a:r>
            <a:endParaRPr kumimoji="1" lang="en-US" altLang="ko-KR" sz="32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R" altLang="en-US" sz="32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단어들 간의 관계를 이용해 위의 항목을 행렬화</a:t>
            </a:r>
            <a:endParaRPr kumimoji="1" lang="ko-Kore-KR" altLang="en-US" sz="32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15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oup 4">
            <a:extLst>
              <a:ext uri="{FF2B5EF4-FFF2-40B4-BE49-F238E27FC236}">
                <a16:creationId xmlns:a16="http://schemas.microsoft.com/office/drawing/2014/main" id="{BA3F3DEA-FBDF-4DC2-B6C7-C4EBAEE435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75447"/>
          <a:stretch/>
        </p:blipFill>
        <p:spPr>
          <a:xfrm>
            <a:off x="675229" y="-1"/>
            <a:ext cx="10841542" cy="1683895"/>
          </a:xfrm>
          <a:prstGeom prst="rect">
            <a:avLst/>
          </a:prstGeom>
        </p:spPr>
      </p:pic>
      <p:pic>
        <p:nvPicPr>
          <p:cNvPr id="6" name="Group 5">
            <a:extLst>
              <a:ext uri="{FF2B5EF4-FFF2-40B4-BE49-F238E27FC236}">
                <a16:creationId xmlns:a16="http://schemas.microsoft.com/office/drawing/2014/main" id="{791A1D1B-6A23-474E-8AEC-959F7532A9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4982" b="71733"/>
          <a:stretch/>
        </p:blipFill>
        <p:spPr>
          <a:xfrm>
            <a:off x="0" y="5637879"/>
            <a:ext cx="3676175" cy="1220121"/>
          </a:xfrm>
          <a:prstGeom prst="rect">
            <a:avLst/>
          </a:prstGeom>
        </p:spPr>
      </p:pic>
      <p:pic>
        <p:nvPicPr>
          <p:cNvPr id="7" name="Group 6">
            <a:extLst>
              <a:ext uri="{FF2B5EF4-FFF2-40B4-BE49-F238E27FC236}">
                <a16:creationId xmlns:a16="http://schemas.microsoft.com/office/drawing/2014/main" id="{1FBC738A-7E72-4468-9363-1F510500B4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r="44982" b="71733"/>
          <a:stretch/>
        </p:blipFill>
        <p:spPr>
          <a:xfrm>
            <a:off x="8515827" y="5637879"/>
            <a:ext cx="3676173" cy="122012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A5F2B369-720B-4750-BE6E-513ADFF7FD71}"/>
              </a:ext>
            </a:extLst>
          </p:cNvPr>
          <p:cNvGrpSpPr/>
          <p:nvPr/>
        </p:nvGrpSpPr>
        <p:grpSpPr>
          <a:xfrm>
            <a:off x="1575910" y="3257826"/>
            <a:ext cx="1967194" cy="2249170"/>
            <a:chOff x="1575910" y="3257826"/>
            <a:chExt cx="1967194" cy="2249170"/>
          </a:xfrm>
        </p:grpSpPr>
        <p:grpSp>
          <p:nvGrpSpPr>
            <p:cNvPr id="18" name="Group">
              <a:extLst>
                <a:ext uri="{FF2B5EF4-FFF2-40B4-BE49-F238E27FC236}">
                  <a16:creationId xmlns:a16="http://schemas.microsoft.com/office/drawing/2014/main" id="{23DDC90B-3EE8-4471-8931-5AD91F29DFC3}"/>
                </a:ext>
              </a:extLst>
            </p:cNvPr>
            <p:cNvGrpSpPr/>
            <p:nvPr/>
          </p:nvGrpSpPr>
          <p:grpSpPr>
            <a:xfrm>
              <a:off x="1575910" y="3257826"/>
              <a:ext cx="1967194" cy="2249170"/>
              <a:chOff x="1683657" y="3193535"/>
              <a:chExt cx="1967524" cy="2249321"/>
            </a:xfrm>
          </p:grpSpPr>
          <p:sp>
            <p:nvSpPr>
              <p:cNvPr id="37" name="Group">
                <a:extLst>
                  <a:ext uri="{FF2B5EF4-FFF2-40B4-BE49-F238E27FC236}">
                    <a16:creationId xmlns:a16="http://schemas.microsoft.com/office/drawing/2014/main" id="{A55241A9-8DDD-424E-84A8-D0383FDD2047}"/>
                  </a:ext>
                </a:extLst>
              </p:cNvPr>
              <p:cNvSpPr/>
              <p:nvPr/>
            </p:nvSpPr>
            <p:spPr bwMode="auto">
              <a:xfrm>
                <a:off x="1683657" y="3454399"/>
                <a:ext cx="1967524" cy="1988457"/>
              </a:xfrm>
              <a:prstGeom prst="rect">
                <a:avLst/>
              </a:prstGeom>
              <a:solidFill>
                <a:schemeClr val="bg2">
                  <a:alpha val="55000"/>
                </a:schemeClr>
              </a:solidFill>
              <a:ln w="19050">
                <a:noFill/>
                <a:round/>
              </a:ln>
            </p:spPr>
            <p:txBody>
              <a:bodyPr vert="horz" wrap="none" lIns="91440" tIns="45720" rIns="91440" bIns="45720" numCol="1" rtlCol="0" anchor="ctr" anchorCtr="1" compatLnSpc="1"/>
              <a:lstStyle/>
              <a:p>
                <a:pPr algn="ctr"/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8" name="Group">
                <a:extLst>
                  <a:ext uri="{FF2B5EF4-FFF2-40B4-BE49-F238E27FC236}">
                    <a16:creationId xmlns:a16="http://schemas.microsoft.com/office/drawing/2014/main" id="{0B452C9A-8123-4726-BCE6-E8283E9CF31A}"/>
                  </a:ext>
                </a:extLst>
              </p:cNvPr>
              <p:cNvSpPr/>
              <p:nvPr/>
            </p:nvSpPr>
            <p:spPr bwMode="auto">
              <a:xfrm>
                <a:off x="2364639" y="3193535"/>
                <a:ext cx="605561" cy="600852"/>
              </a:xfrm>
              <a:prstGeom prst="rect">
                <a:avLst/>
              </a:prstGeom>
              <a:solidFill>
                <a:srgbClr val="AAAAAA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altLang="zh-CN" b="1" dirty="0">
                    <a:latin typeface="Century Gothic" panose="020B0502020202020204" pitchFamily="34" charset="0"/>
                  </a:rPr>
                  <a:t>0</a:t>
                </a:r>
                <a:r>
                  <a:rPr lang="en-US" altLang="zh-CN" sz="100" b="1" dirty="0">
                    <a:latin typeface="Century Gothic" panose="020B0502020202020204" pitchFamily="34" charset="0"/>
                  </a:rPr>
                  <a:t> </a:t>
                </a:r>
                <a:r>
                  <a:rPr lang="en-US" altLang="zh-CN" b="1" dirty="0">
                    <a:latin typeface="Century Gothic" panose="020B0502020202020204" pitchFamily="34" charset="0"/>
                  </a:rPr>
                  <a:t>1</a:t>
                </a:r>
                <a:endParaRPr lang="zh-CN" altLang="en-US" b="1" dirty="0"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39" name="Group">
                <a:extLst>
                  <a:ext uri="{FF2B5EF4-FFF2-40B4-BE49-F238E27FC236}">
                    <a16:creationId xmlns:a16="http://schemas.microsoft.com/office/drawing/2014/main" id="{78ACCD2F-E228-4FB5-B2A3-B32D303C0FBB}"/>
                  </a:ext>
                </a:extLst>
              </p:cNvPr>
              <p:cNvGrpSpPr/>
              <p:nvPr/>
            </p:nvGrpSpPr>
            <p:grpSpPr>
              <a:xfrm>
                <a:off x="1800208" y="3843628"/>
                <a:ext cx="1734423" cy="1524305"/>
                <a:chOff x="6168465" y="1737799"/>
                <a:chExt cx="1620225" cy="1524305"/>
              </a:xfrm>
            </p:grpSpPr>
            <p:sp>
              <p:nvSpPr>
                <p:cNvPr id="40" name="Group">
                  <a:extLst>
                    <a:ext uri="{FF2B5EF4-FFF2-40B4-BE49-F238E27FC236}">
                      <a16:creationId xmlns:a16="http://schemas.microsoft.com/office/drawing/2014/main" id="{E91A74BF-7899-4900-A8D2-0684E6F28521}"/>
                    </a:ext>
                  </a:extLst>
                </p:cNvPr>
                <p:cNvSpPr/>
                <p:nvPr/>
              </p:nvSpPr>
              <p:spPr>
                <a:xfrm>
                  <a:off x="6168465" y="1737799"/>
                  <a:ext cx="1620225" cy="50237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600" b="1" dirty="0"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프로젝트 제안</a:t>
                  </a:r>
                  <a:endParaRPr lang="zh-CN" altLang="en-US" sz="16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</p:txBody>
            </p:sp>
            <p:sp>
              <p:nvSpPr>
                <p:cNvPr id="41" name="Group">
                  <a:extLst>
                    <a:ext uri="{FF2B5EF4-FFF2-40B4-BE49-F238E27FC236}">
                      <a16:creationId xmlns:a16="http://schemas.microsoft.com/office/drawing/2014/main" id="{5DBFE348-F4E0-4119-A6EF-0A492ABA3A75}"/>
                    </a:ext>
                  </a:extLst>
                </p:cNvPr>
                <p:cNvSpPr txBox="1"/>
                <p:nvPr/>
              </p:nvSpPr>
              <p:spPr>
                <a:xfrm>
                  <a:off x="6168465" y="2240169"/>
                  <a:ext cx="1620225" cy="102193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ko-KR" altLang="en-US" sz="1400" b="1" dirty="0"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프로젝트 배경</a:t>
                  </a:r>
                  <a:endParaRPr lang="en-US" altLang="zh-CN" sz="14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  <a:p>
                  <a:pPr marL="171450" indent="-171450"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ko-KR" altLang="en-US" sz="1400" b="1" dirty="0"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프로젝트 주제</a:t>
                  </a:r>
                  <a:endParaRPr lang="en-US" altLang="zh-CN" sz="14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  <a:p>
                  <a:pPr marL="171450" indent="-171450"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ko-KR" altLang="en-US" sz="1400" b="1" dirty="0"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팀원 소개</a:t>
                  </a:r>
                  <a:endParaRPr lang="en-US" altLang="zh-CN" sz="14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  <a:p>
                  <a:pPr>
                    <a:spcBef>
                      <a:spcPct val="0"/>
                    </a:spcBef>
                  </a:pPr>
                  <a:endParaRPr lang="en-US" altLang="zh-CN" sz="1000" dirty="0"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  <a:p>
                  <a:pPr marL="171450" indent="-171450"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endParaRPr lang="en-US" altLang="zh-CN" sz="1000" dirty="0"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  <a:p>
                  <a:pPr marL="171450" indent="-171450"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endParaRPr lang="en-US" altLang="zh-CN" sz="1000" dirty="0"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</p:txBody>
            </p:sp>
          </p:grpSp>
        </p:grpSp>
        <p:sp>
          <p:nvSpPr>
            <p:cNvPr id="16" name="íṥļiďê">
              <a:extLst>
                <a:ext uri="{FF2B5EF4-FFF2-40B4-BE49-F238E27FC236}">
                  <a16:creationId xmlns:a16="http://schemas.microsoft.com/office/drawing/2014/main" id="{5E8A6A09-3AAC-4F7D-8167-76AE98994EBD}"/>
                </a:ext>
              </a:extLst>
            </p:cNvPr>
            <p:cNvSpPr/>
            <p:nvPr/>
          </p:nvSpPr>
          <p:spPr>
            <a:xfrm flipH="1">
              <a:off x="2855435" y="3257826"/>
              <a:ext cx="285750" cy="266065"/>
            </a:xfrm>
            <a:custGeom>
              <a:avLst/>
              <a:gdLst>
                <a:gd name="connsiteX0" fmla="*/ 0 w 450"/>
                <a:gd name="connsiteY0" fmla="*/ 419 h 419"/>
                <a:gd name="connsiteX1" fmla="*/ 442 w 450"/>
                <a:gd name="connsiteY1" fmla="*/ 0 h 419"/>
                <a:gd name="connsiteX2" fmla="*/ 450 w 450"/>
                <a:gd name="connsiteY2" fmla="*/ 419 h 419"/>
                <a:gd name="connsiteX3" fmla="*/ 0 w 450"/>
                <a:gd name="connsiteY3" fmla="*/ 419 h 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" h="419">
                  <a:moveTo>
                    <a:pt x="0" y="419"/>
                  </a:moveTo>
                  <a:lnTo>
                    <a:pt x="442" y="0"/>
                  </a:lnTo>
                  <a:lnTo>
                    <a:pt x="450" y="419"/>
                  </a:lnTo>
                  <a:lnTo>
                    <a:pt x="0" y="419"/>
                  </a:lnTo>
                  <a:close/>
                </a:path>
              </a:pathLst>
            </a:custGeom>
            <a:solidFill>
              <a:srgbClr val="6B7F8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C8C6746-C3B6-4D5D-A62F-57FF10360829}"/>
              </a:ext>
            </a:extLst>
          </p:cNvPr>
          <p:cNvGrpSpPr/>
          <p:nvPr/>
        </p:nvGrpSpPr>
        <p:grpSpPr>
          <a:xfrm>
            <a:off x="4046106" y="3255921"/>
            <a:ext cx="1967194" cy="2251075"/>
            <a:chOff x="4046106" y="3255921"/>
            <a:chExt cx="1967194" cy="2251075"/>
          </a:xfrm>
        </p:grpSpPr>
        <p:grpSp>
          <p:nvGrpSpPr>
            <p:cNvPr id="19" name="Group">
              <a:extLst>
                <a:ext uri="{FF2B5EF4-FFF2-40B4-BE49-F238E27FC236}">
                  <a16:creationId xmlns:a16="http://schemas.microsoft.com/office/drawing/2014/main" id="{C7C9C4B7-8874-474D-9995-FC80E0A20EF2}"/>
                </a:ext>
              </a:extLst>
            </p:cNvPr>
            <p:cNvGrpSpPr/>
            <p:nvPr/>
          </p:nvGrpSpPr>
          <p:grpSpPr>
            <a:xfrm>
              <a:off x="4046106" y="3257826"/>
              <a:ext cx="1967194" cy="2249170"/>
              <a:chOff x="4023641" y="3193535"/>
              <a:chExt cx="1967524" cy="2249321"/>
            </a:xfrm>
          </p:grpSpPr>
          <p:sp>
            <p:nvSpPr>
              <p:cNvPr id="32" name="Group">
                <a:extLst>
                  <a:ext uri="{FF2B5EF4-FFF2-40B4-BE49-F238E27FC236}">
                    <a16:creationId xmlns:a16="http://schemas.microsoft.com/office/drawing/2014/main" id="{2FB3F590-B296-4D87-B6A5-B1335C4EA21D}"/>
                  </a:ext>
                </a:extLst>
              </p:cNvPr>
              <p:cNvSpPr/>
              <p:nvPr/>
            </p:nvSpPr>
            <p:spPr bwMode="auto">
              <a:xfrm>
                <a:off x="4023641" y="3454399"/>
                <a:ext cx="1967524" cy="1988457"/>
              </a:xfrm>
              <a:prstGeom prst="rect">
                <a:avLst/>
              </a:prstGeom>
              <a:solidFill>
                <a:schemeClr val="bg2">
                  <a:alpha val="55000"/>
                </a:schemeClr>
              </a:solidFill>
              <a:ln w="19050">
                <a:noFill/>
                <a:round/>
              </a:ln>
            </p:spPr>
            <p:txBody>
              <a:bodyPr vert="horz" wrap="none" lIns="91440" tIns="45720" rIns="91440" bIns="45720" numCol="1" rtlCol="0" anchor="ctr" anchorCtr="1" compatLnSpc="1"/>
              <a:lstStyle/>
              <a:p>
                <a:pPr algn="ctr"/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33" name="îṥľiḍê">
                <a:extLst>
                  <a:ext uri="{FF2B5EF4-FFF2-40B4-BE49-F238E27FC236}">
                    <a16:creationId xmlns:a16="http://schemas.microsoft.com/office/drawing/2014/main" id="{14D755AF-8B26-4548-B9EF-9D4B5885E90A}"/>
                  </a:ext>
                </a:extLst>
              </p:cNvPr>
              <p:cNvGrpSpPr/>
              <p:nvPr/>
            </p:nvGrpSpPr>
            <p:grpSpPr>
              <a:xfrm>
                <a:off x="4140192" y="3866272"/>
                <a:ext cx="1734423" cy="1316418"/>
                <a:chOff x="6168465" y="1737799"/>
                <a:chExt cx="1620225" cy="1316418"/>
              </a:xfrm>
            </p:grpSpPr>
            <p:sp>
              <p:nvSpPr>
                <p:cNvPr id="35" name="Group">
                  <a:extLst>
                    <a:ext uri="{FF2B5EF4-FFF2-40B4-BE49-F238E27FC236}">
                      <a16:creationId xmlns:a16="http://schemas.microsoft.com/office/drawing/2014/main" id="{01490471-A847-4356-8EBE-5E843DE336C9}"/>
                    </a:ext>
                  </a:extLst>
                </p:cNvPr>
                <p:cNvSpPr/>
                <p:nvPr/>
              </p:nvSpPr>
              <p:spPr>
                <a:xfrm>
                  <a:off x="6168465" y="1737799"/>
                  <a:ext cx="1620225" cy="50237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600" b="1" dirty="0"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데이터</a:t>
                  </a:r>
                  <a:endParaRPr lang="zh-CN" altLang="en-US" sz="16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</p:txBody>
            </p:sp>
            <p:sp>
              <p:nvSpPr>
                <p:cNvPr id="36" name="Group">
                  <a:extLst>
                    <a:ext uri="{FF2B5EF4-FFF2-40B4-BE49-F238E27FC236}">
                      <a16:creationId xmlns:a16="http://schemas.microsoft.com/office/drawing/2014/main" id="{B8DFEE47-9A2A-44CF-B9EB-B81049A135C4}"/>
                    </a:ext>
                  </a:extLst>
                </p:cNvPr>
                <p:cNvSpPr txBox="1"/>
                <p:nvPr/>
              </p:nvSpPr>
              <p:spPr>
                <a:xfrm>
                  <a:off x="6168465" y="2190737"/>
                  <a:ext cx="1620225" cy="8634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ko-KR" altLang="en-US" sz="1400" b="1" dirty="0"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데이터 수집</a:t>
                  </a:r>
                  <a:endParaRPr lang="en-US" altLang="zh-CN" sz="14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  <a:p>
                  <a:pPr marL="171450" indent="-171450"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ko-KR" altLang="en-US" sz="1400" b="1" dirty="0"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데이터 </a:t>
                  </a:r>
                  <a:r>
                    <a:rPr lang="ko-KR" altLang="en-US" sz="1400" b="1" dirty="0" err="1"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전처리</a:t>
                  </a:r>
                  <a:endParaRPr lang="en-US" altLang="zh-CN" sz="14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  <a:p>
                  <a:pPr marL="171450" indent="-171450"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400" b="1" dirty="0"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EDA</a:t>
                  </a:r>
                </a:p>
                <a:p>
                  <a:pPr marL="171450" indent="-171450"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ko-KR" altLang="en-US" sz="1400" b="1" dirty="0"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모델링</a:t>
                  </a:r>
                  <a:endParaRPr lang="en-US" altLang="zh-CN" sz="14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  <a:p>
                  <a:pPr marL="171450" indent="-171450"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endParaRPr lang="en-US" altLang="zh-CN" sz="14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</p:txBody>
            </p:sp>
          </p:grpSp>
          <p:sp>
            <p:nvSpPr>
              <p:cNvPr id="34" name="Group">
                <a:extLst>
                  <a:ext uri="{FF2B5EF4-FFF2-40B4-BE49-F238E27FC236}">
                    <a16:creationId xmlns:a16="http://schemas.microsoft.com/office/drawing/2014/main" id="{5234B624-D226-4675-8F69-04284F880AE8}"/>
                  </a:ext>
                </a:extLst>
              </p:cNvPr>
              <p:cNvSpPr/>
              <p:nvPr/>
            </p:nvSpPr>
            <p:spPr bwMode="auto">
              <a:xfrm>
                <a:off x="4704623" y="3193535"/>
                <a:ext cx="605561" cy="600852"/>
              </a:xfrm>
              <a:prstGeom prst="rect">
                <a:avLst/>
              </a:prstGeom>
              <a:solidFill>
                <a:srgbClr val="AAAAAA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altLang="zh-CN" b="1">
                    <a:latin typeface="Century Gothic" panose="020B0502020202020204" pitchFamily="34" charset="0"/>
                  </a:rPr>
                  <a:t>0</a:t>
                </a:r>
                <a:r>
                  <a:rPr lang="en-US" altLang="zh-CN" sz="100" b="1">
                    <a:latin typeface="Century Gothic" panose="020B0502020202020204" pitchFamily="34" charset="0"/>
                  </a:rPr>
                  <a:t> </a:t>
                </a:r>
                <a:r>
                  <a:rPr lang="en-US" altLang="zh-CN" b="1">
                    <a:latin typeface="Century Gothic" panose="020B0502020202020204" pitchFamily="34" charset="0"/>
                  </a:rPr>
                  <a:t>2</a:t>
                </a:r>
                <a:endParaRPr lang="zh-CN" altLang="en-US" b="1" dirty="0"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17" name="Group">
              <a:extLst>
                <a:ext uri="{FF2B5EF4-FFF2-40B4-BE49-F238E27FC236}">
                  <a16:creationId xmlns:a16="http://schemas.microsoft.com/office/drawing/2014/main" id="{0C69AD02-35F8-4097-8A92-05833D820C75}"/>
                </a:ext>
              </a:extLst>
            </p:cNvPr>
            <p:cNvSpPr/>
            <p:nvPr/>
          </p:nvSpPr>
          <p:spPr>
            <a:xfrm flipH="1">
              <a:off x="5330030" y="3255921"/>
              <a:ext cx="285750" cy="266065"/>
            </a:xfrm>
            <a:custGeom>
              <a:avLst/>
              <a:gdLst>
                <a:gd name="connsiteX0" fmla="*/ 0 w 450"/>
                <a:gd name="connsiteY0" fmla="*/ 419 h 419"/>
                <a:gd name="connsiteX1" fmla="*/ 442 w 450"/>
                <a:gd name="connsiteY1" fmla="*/ 0 h 419"/>
                <a:gd name="connsiteX2" fmla="*/ 450 w 450"/>
                <a:gd name="connsiteY2" fmla="*/ 419 h 419"/>
                <a:gd name="connsiteX3" fmla="*/ 0 w 450"/>
                <a:gd name="connsiteY3" fmla="*/ 419 h 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" h="419">
                  <a:moveTo>
                    <a:pt x="0" y="419"/>
                  </a:moveTo>
                  <a:lnTo>
                    <a:pt x="442" y="0"/>
                  </a:lnTo>
                  <a:lnTo>
                    <a:pt x="450" y="419"/>
                  </a:lnTo>
                  <a:lnTo>
                    <a:pt x="0" y="419"/>
                  </a:lnTo>
                  <a:close/>
                </a:path>
              </a:pathLst>
            </a:custGeom>
            <a:solidFill>
              <a:srgbClr val="6B7F8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207FE1-3D15-4608-9219-3A6C0CDA5111}"/>
              </a:ext>
            </a:extLst>
          </p:cNvPr>
          <p:cNvGrpSpPr/>
          <p:nvPr/>
        </p:nvGrpSpPr>
        <p:grpSpPr>
          <a:xfrm>
            <a:off x="6495914" y="3253381"/>
            <a:ext cx="1967990" cy="2253615"/>
            <a:chOff x="6495914" y="3253381"/>
            <a:chExt cx="1967990" cy="2253615"/>
          </a:xfrm>
        </p:grpSpPr>
        <p:grpSp>
          <p:nvGrpSpPr>
            <p:cNvPr id="20" name="Group">
              <a:extLst>
                <a:ext uri="{FF2B5EF4-FFF2-40B4-BE49-F238E27FC236}">
                  <a16:creationId xmlns:a16="http://schemas.microsoft.com/office/drawing/2014/main" id="{EFA6D34C-5B1F-428F-9B75-277EE9DA0896}"/>
                </a:ext>
              </a:extLst>
            </p:cNvPr>
            <p:cNvGrpSpPr/>
            <p:nvPr/>
          </p:nvGrpSpPr>
          <p:grpSpPr>
            <a:xfrm>
              <a:off x="6495914" y="3257826"/>
              <a:ext cx="1967990" cy="2249170"/>
              <a:chOff x="6473860" y="3193535"/>
              <a:chExt cx="1968320" cy="2249321"/>
            </a:xfrm>
          </p:grpSpPr>
          <p:sp>
            <p:nvSpPr>
              <p:cNvPr id="27" name="Group">
                <a:extLst>
                  <a:ext uri="{FF2B5EF4-FFF2-40B4-BE49-F238E27FC236}">
                    <a16:creationId xmlns:a16="http://schemas.microsoft.com/office/drawing/2014/main" id="{9045EE49-032B-4CD3-8385-C64DAB2500F5}"/>
                  </a:ext>
                </a:extLst>
              </p:cNvPr>
              <p:cNvSpPr/>
              <p:nvPr/>
            </p:nvSpPr>
            <p:spPr bwMode="auto">
              <a:xfrm>
                <a:off x="6473860" y="3454399"/>
                <a:ext cx="1967524" cy="1988457"/>
              </a:xfrm>
              <a:prstGeom prst="rect">
                <a:avLst/>
              </a:prstGeom>
              <a:solidFill>
                <a:schemeClr val="bg2">
                  <a:alpha val="55000"/>
                </a:schemeClr>
              </a:solidFill>
              <a:ln w="19050">
                <a:noFill/>
                <a:round/>
              </a:ln>
            </p:spPr>
            <p:txBody>
              <a:bodyPr vert="horz" wrap="none" lIns="91440" tIns="45720" rIns="91440" bIns="45720" numCol="1" rtlCol="0" anchor="ctr" anchorCtr="1" compatLnSpc="1"/>
              <a:lstStyle/>
              <a:p>
                <a:pPr algn="ctr"/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28" name="Group">
                <a:extLst>
                  <a:ext uri="{FF2B5EF4-FFF2-40B4-BE49-F238E27FC236}">
                    <a16:creationId xmlns:a16="http://schemas.microsoft.com/office/drawing/2014/main" id="{9064DFA6-3D12-4602-A228-E7F51538476A}"/>
                  </a:ext>
                </a:extLst>
              </p:cNvPr>
              <p:cNvGrpSpPr/>
              <p:nvPr/>
            </p:nvGrpSpPr>
            <p:grpSpPr>
              <a:xfrm>
                <a:off x="6590409" y="3843628"/>
                <a:ext cx="1851771" cy="1496366"/>
                <a:chOff x="6168465" y="1737799"/>
                <a:chExt cx="1729847" cy="1496366"/>
              </a:xfrm>
            </p:grpSpPr>
            <p:sp>
              <p:nvSpPr>
                <p:cNvPr id="30" name="íṣ1íḍê">
                  <a:extLst>
                    <a:ext uri="{FF2B5EF4-FFF2-40B4-BE49-F238E27FC236}">
                      <a16:creationId xmlns:a16="http://schemas.microsoft.com/office/drawing/2014/main" id="{215051DC-125A-4EB0-816B-0CD75759110C}"/>
                    </a:ext>
                  </a:extLst>
                </p:cNvPr>
                <p:cNvSpPr/>
                <p:nvPr/>
              </p:nvSpPr>
              <p:spPr>
                <a:xfrm>
                  <a:off x="6168465" y="1737799"/>
                  <a:ext cx="1620225" cy="50237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600" b="1" dirty="0"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웹</a:t>
                  </a:r>
                  <a:endParaRPr lang="zh-CN" altLang="en-US" sz="16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</p:txBody>
            </p:sp>
            <p:sp>
              <p:nvSpPr>
                <p:cNvPr id="31" name="Group">
                  <a:extLst>
                    <a:ext uri="{FF2B5EF4-FFF2-40B4-BE49-F238E27FC236}">
                      <a16:creationId xmlns:a16="http://schemas.microsoft.com/office/drawing/2014/main" id="{E058EE72-7999-4EB8-9727-5E6B14ECF201}"/>
                    </a:ext>
                  </a:extLst>
                </p:cNvPr>
                <p:cNvSpPr txBox="1"/>
                <p:nvPr/>
              </p:nvSpPr>
              <p:spPr>
                <a:xfrm>
                  <a:off x="6278087" y="2212231"/>
                  <a:ext cx="1620225" cy="102193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ko-KR" altLang="en-US" sz="1400" b="1" dirty="0"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기초 설계</a:t>
                  </a:r>
                  <a:endParaRPr lang="en-US" altLang="zh-CN" sz="14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  <a:p>
                  <a:pPr marL="171450" indent="-171450"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ko-KR" altLang="en-US" sz="1400" b="1" dirty="0"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메인 페이지</a:t>
                  </a:r>
                  <a:endParaRPr lang="en-US" altLang="zh-CN" sz="14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  <a:p>
                  <a:pPr marL="171450" indent="-171450"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ko-KR" altLang="en-US" sz="1400" b="1" dirty="0"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마이 페이지</a:t>
                  </a:r>
                  <a:endParaRPr lang="en-US" altLang="zh-CN" sz="14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  <a:p>
                  <a:pPr marL="171450" indent="-171450"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ko-KR" altLang="en-US" sz="1400" b="1" dirty="0"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블로그</a:t>
                  </a:r>
                  <a:endParaRPr lang="en-US" altLang="zh-CN" sz="14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</p:txBody>
            </p:sp>
          </p:grpSp>
          <p:sp>
            <p:nvSpPr>
              <p:cNvPr id="29" name="Group">
                <a:extLst>
                  <a:ext uri="{FF2B5EF4-FFF2-40B4-BE49-F238E27FC236}">
                    <a16:creationId xmlns:a16="http://schemas.microsoft.com/office/drawing/2014/main" id="{0D99E2F4-778E-4535-B07C-70885FF35419}"/>
                  </a:ext>
                </a:extLst>
              </p:cNvPr>
              <p:cNvSpPr/>
              <p:nvPr/>
            </p:nvSpPr>
            <p:spPr bwMode="auto">
              <a:xfrm>
                <a:off x="7154842" y="3193535"/>
                <a:ext cx="605561" cy="600852"/>
              </a:xfrm>
              <a:prstGeom prst="rect">
                <a:avLst/>
              </a:prstGeom>
              <a:solidFill>
                <a:srgbClr val="AAAAAA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altLang="zh-CN" b="1" dirty="0">
                    <a:latin typeface="Century Gothic" panose="020B0502020202020204" pitchFamily="34" charset="0"/>
                  </a:rPr>
                  <a:t>0</a:t>
                </a:r>
                <a:r>
                  <a:rPr lang="en-US" altLang="zh-CN" sz="100" b="1" dirty="0">
                    <a:latin typeface="Century Gothic" panose="020B0502020202020204" pitchFamily="34" charset="0"/>
                  </a:rPr>
                  <a:t> </a:t>
                </a:r>
                <a:r>
                  <a:rPr lang="en-US" altLang="zh-CN" b="1" dirty="0">
                    <a:latin typeface="Century Gothic" panose="020B0502020202020204" pitchFamily="34" charset="0"/>
                  </a:rPr>
                  <a:t>3</a:t>
                </a:r>
                <a:endParaRPr lang="zh-CN" altLang="en-US" b="1" dirty="0"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14" name="Group">
              <a:extLst>
                <a:ext uri="{FF2B5EF4-FFF2-40B4-BE49-F238E27FC236}">
                  <a16:creationId xmlns:a16="http://schemas.microsoft.com/office/drawing/2014/main" id="{06D86406-A8E6-4096-988B-B95903DF2243}"/>
                </a:ext>
              </a:extLst>
            </p:cNvPr>
            <p:cNvSpPr/>
            <p:nvPr/>
          </p:nvSpPr>
          <p:spPr>
            <a:xfrm flipH="1">
              <a:off x="7783670" y="3253381"/>
              <a:ext cx="285750" cy="266065"/>
            </a:xfrm>
            <a:custGeom>
              <a:avLst/>
              <a:gdLst>
                <a:gd name="connsiteX0" fmla="*/ 0 w 450"/>
                <a:gd name="connsiteY0" fmla="*/ 419 h 419"/>
                <a:gd name="connsiteX1" fmla="*/ 442 w 450"/>
                <a:gd name="connsiteY1" fmla="*/ 0 h 419"/>
                <a:gd name="connsiteX2" fmla="*/ 450 w 450"/>
                <a:gd name="connsiteY2" fmla="*/ 419 h 419"/>
                <a:gd name="connsiteX3" fmla="*/ 0 w 450"/>
                <a:gd name="connsiteY3" fmla="*/ 419 h 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" h="419">
                  <a:moveTo>
                    <a:pt x="0" y="419"/>
                  </a:moveTo>
                  <a:lnTo>
                    <a:pt x="442" y="0"/>
                  </a:lnTo>
                  <a:lnTo>
                    <a:pt x="450" y="419"/>
                  </a:lnTo>
                  <a:lnTo>
                    <a:pt x="0" y="419"/>
                  </a:lnTo>
                  <a:close/>
                </a:path>
              </a:pathLst>
            </a:custGeom>
            <a:solidFill>
              <a:srgbClr val="6B7F8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4C51BF4-DD88-4677-A3FC-F02A05DE0EE6}"/>
              </a:ext>
            </a:extLst>
          </p:cNvPr>
          <p:cNvGrpSpPr/>
          <p:nvPr/>
        </p:nvGrpSpPr>
        <p:grpSpPr>
          <a:xfrm>
            <a:off x="8983221" y="3251476"/>
            <a:ext cx="1967194" cy="2255520"/>
            <a:chOff x="8983221" y="3251476"/>
            <a:chExt cx="1967194" cy="2255520"/>
          </a:xfrm>
        </p:grpSpPr>
        <p:grpSp>
          <p:nvGrpSpPr>
            <p:cNvPr id="21" name="Group">
              <a:extLst>
                <a:ext uri="{FF2B5EF4-FFF2-40B4-BE49-F238E27FC236}">
                  <a16:creationId xmlns:a16="http://schemas.microsoft.com/office/drawing/2014/main" id="{A6F70621-2EDF-4DB9-BF25-B297BE1659D4}"/>
                </a:ext>
              </a:extLst>
            </p:cNvPr>
            <p:cNvGrpSpPr/>
            <p:nvPr/>
          </p:nvGrpSpPr>
          <p:grpSpPr>
            <a:xfrm>
              <a:off x="8983221" y="3257826"/>
              <a:ext cx="1967194" cy="2249170"/>
              <a:chOff x="8932557" y="3130005"/>
              <a:chExt cx="1967524" cy="2249321"/>
            </a:xfrm>
          </p:grpSpPr>
          <p:sp>
            <p:nvSpPr>
              <p:cNvPr id="22" name="Group">
                <a:extLst>
                  <a:ext uri="{FF2B5EF4-FFF2-40B4-BE49-F238E27FC236}">
                    <a16:creationId xmlns:a16="http://schemas.microsoft.com/office/drawing/2014/main" id="{BE56AFA8-8B94-4B37-9D3C-07E798117DFD}"/>
                  </a:ext>
                </a:extLst>
              </p:cNvPr>
              <p:cNvSpPr/>
              <p:nvPr/>
            </p:nvSpPr>
            <p:spPr bwMode="auto">
              <a:xfrm>
                <a:off x="8932557" y="3390869"/>
                <a:ext cx="1967524" cy="1988457"/>
              </a:xfrm>
              <a:prstGeom prst="rect">
                <a:avLst/>
              </a:prstGeom>
              <a:solidFill>
                <a:schemeClr val="bg2">
                  <a:alpha val="55000"/>
                </a:schemeClr>
              </a:solidFill>
              <a:ln w="19050">
                <a:noFill/>
                <a:round/>
              </a:ln>
            </p:spPr>
            <p:txBody>
              <a:bodyPr vert="horz" wrap="none" lIns="91440" tIns="45720" rIns="91440" bIns="45720" numCol="1" rtlCol="0" anchor="ctr" anchorCtr="1" compatLnSpc="1"/>
              <a:lstStyle/>
              <a:p>
                <a:pPr algn="ctr"/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23" name="Group">
                <a:extLst>
                  <a:ext uri="{FF2B5EF4-FFF2-40B4-BE49-F238E27FC236}">
                    <a16:creationId xmlns:a16="http://schemas.microsoft.com/office/drawing/2014/main" id="{02720E66-E748-4CA4-8BD8-67196AED2A01}"/>
                  </a:ext>
                </a:extLst>
              </p:cNvPr>
              <p:cNvGrpSpPr/>
              <p:nvPr/>
            </p:nvGrpSpPr>
            <p:grpSpPr>
              <a:xfrm>
                <a:off x="9049108" y="3843628"/>
                <a:ext cx="1734423" cy="1460773"/>
                <a:chOff x="6168465" y="1737799"/>
                <a:chExt cx="1620225" cy="1460773"/>
              </a:xfrm>
            </p:grpSpPr>
            <p:sp>
              <p:nvSpPr>
                <p:cNvPr id="25" name="Group">
                  <a:extLst>
                    <a:ext uri="{FF2B5EF4-FFF2-40B4-BE49-F238E27FC236}">
                      <a16:creationId xmlns:a16="http://schemas.microsoft.com/office/drawing/2014/main" id="{D5BCBA15-A462-49AA-A040-7CF7DEF96424}"/>
                    </a:ext>
                  </a:extLst>
                </p:cNvPr>
                <p:cNvSpPr/>
                <p:nvPr/>
              </p:nvSpPr>
              <p:spPr>
                <a:xfrm>
                  <a:off x="6168465" y="1737799"/>
                  <a:ext cx="1620225" cy="50237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600" b="1" dirty="0"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시연 및 결론</a:t>
                  </a:r>
                  <a:endParaRPr lang="zh-CN" altLang="en-US" sz="16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</p:txBody>
            </p:sp>
            <p:sp>
              <p:nvSpPr>
                <p:cNvPr id="26" name="Group">
                  <a:extLst>
                    <a:ext uri="{FF2B5EF4-FFF2-40B4-BE49-F238E27FC236}">
                      <a16:creationId xmlns:a16="http://schemas.microsoft.com/office/drawing/2014/main" id="{ED7AE7F4-7123-4642-A1F7-5C9BDF48ADFF}"/>
                    </a:ext>
                  </a:extLst>
                </p:cNvPr>
                <p:cNvSpPr txBox="1"/>
                <p:nvPr/>
              </p:nvSpPr>
              <p:spPr>
                <a:xfrm>
                  <a:off x="6168465" y="2240169"/>
                  <a:ext cx="1620225" cy="9584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ko-KR" altLang="en-US" sz="1400" b="1" dirty="0"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시연</a:t>
                  </a:r>
                  <a:endParaRPr lang="en-US" altLang="ko-KR" sz="14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  <a:p>
                  <a:pPr marL="171450" indent="-171450"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ko-KR" altLang="en-US" sz="1400" b="1" dirty="0"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결론 </a:t>
                  </a:r>
                  <a:endParaRPr lang="en-US" altLang="ko-KR" sz="14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  <a:p>
                  <a:pPr marL="171450" indent="-171450"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400" b="1" dirty="0"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Q&amp;A</a:t>
                  </a:r>
                </a:p>
                <a:p>
                  <a:pPr marL="171450" indent="-171450"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endParaRPr lang="en-US" altLang="zh-CN" sz="14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</p:txBody>
            </p:sp>
          </p:grpSp>
          <p:sp>
            <p:nvSpPr>
              <p:cNvPr id="24" name="Group">
                <a:extLst>
                  <a:ext uri="{FF2B5EF4-FFF2-40B4-BE49-F238E27FC236}">
                    <a16:creationId xmlns:a16="http://schemas.microsoft.com/office/drawing/2014/main" id="{06C3D9FC-0BC1-4FE5-BE34-6262ED0B2D03}"/>
                  </a:ext>
                </a:extLst>
              </p:cNvPr>
              <p:cNvSpPr/>
              <p:nvPr/>
            </p:nvSpPr>
            <p:spPr bwMode="auto">
              <a:xfrm>
                <a:off x="9613539" y="3130005"/>
                <a:ext cx="605561" cy="600852"/>
              </a:xfrm>
              <a:prstGeom prst="rect">
                <a:avLst/>
              </a:prstGeom>
              <a:solidFill>
                <a:srgbClr val="AAAAAA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altLang="zh-CN" b="1" dirty="0">
                    <a:latin typeface="Century Gothic" panose="020B0502020202020204" pitchFamily="34" charset="0"/>
                  </a:rPr>
                  <a:t>0</a:t>
                </a:r>
                <a:r>
                  <a:rPr lang="en-US" altLang="zh-CN" sz="100" b="1" dirty="0">
                    <a:latin typeface="Century Gothic" panose="020B0502020202020204" pitchFamily="34" charset="0"/>
                  </a:rPr>
                  <a:t> </a:t>
                </a:r>
                <a:r>
                  <a:rPr lang="en-US" altLang="zh-CN" b="1" dirty="0">
                    <a:latin typeface="Century Gothic" panose="020B0502020202020204" pitchFamily="34" charset="0"/>
                  </a:rPr>
                  <a:t>4</a:t>
                </a:r>
                <a:endParaRPr lang="zh-CN" altLang="en-US" b="1" dirty="0"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15" name="Group">
              <a:extLst>
                <a:ext uri="{FF2B5EF4-FFF2-40B4-BE49-F238E27FC236}">
                  <a16:creationId xmlns:a16="http://schemas.microsoft.com/office/drawing/2014/main" id="{68984251-A58A-45C2-9FF7-393F8CFCB4DA}"/>
                </a:ext>
              </a:extLst>
            </p:cNvPr>
            <p:cNvSpPr/>
            <p:nvPr/>
          </p:nvSpPr>
          <p:spPr>
            <a:xfrm flipH="1">
              <a:off x="10258265" y="3251476"/>
              <a:ext cx="285750" cy="266065"/>
            </a:xfrm>
            <a:custGeom>
              <a:avLst/>
              <a:gdLst>
                <a:gd name="connsiteX0" fmla="*/ 0 w 450"/>
                <a:gd name="connsiteY0" fmla="*/ 419 h 419"/>
                <a:gd name="connsiteX1" fmla="*/ 442 w 450"/>
                <a:gd name="connsiteY1" fmla="*/ 0 h 419"/>
                <a:gd name="connsiteX2" fmla="*/ 450 w 450"/>
                <a:gd name="connsiteY2" fmla="*/ 419 h 419"/>
                <a:gd name="connsiteX3" fmla="*/ 0 w 450"/>
                <a:gd name="connsiteY3" fmla="*/ 419 h 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" h="419">
                  <a:moveTo>
                    <a:pt x="0" y="419"/>
                  </a:moveTo>
                  <a:lnTo>
                    <a:pt x="442" y="0"/>
                  </a:lnTo>
                  <a:lnTo>
                    <a:pt x="450" y="419"/>
                  </a:lnTo>
                  <a:lnTo>
                    <a:pt x="0" y="419"/>
                  </a:lnTo>
                  <a:close/>
                </a:path>
              </a:pathLst>
            </a:custGeom>
            <a:solidFill>
              <a:srgbClr val="6B7F8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latin typeface="Century Gothic" panose="020B0502020202020204" pitchFamily="34" charset="0"/>
              </a:endParaRPr>
            </a:p>
          </p:txBody>
        </p:sp>
      </p:grpSp>
      <p:sp>
        <p:nvSpPr>
          <p:cNvPr id="46" name="Group 33">
            <a:extLst>
              <a:ext uri="{FF2B5EF4-FFF2-40B4-BE49-F238E27FC236}">
                <a16:creationId xmlns:a16="http://schemas.microsoft.com/office/drawing/2014/main" id="{CFCF159B-BCA5-48D2-91CD-AF22490DBB94}"/>
              </a:ext>
            </a:extLst>
          </p:cNvPr>
          <p:cNvSpPr txBox="1"/>
          <p:nvPr/>
        </p:nvSpPr>
        <p:spPr>
          <a:xfrm>
            <a:off x="2855435" y="2000662"/>
            <a:ext cx="6569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CONTENT</a:t>
            </a:r>
            <a:endParaRPr lang="zh-CN" altLang="en-US" sz="48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02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추천 시스템 설계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178DD0-0362-A4A5-2001-0CE9A1C08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020" y="1187974"/>
            <a:ext cx="4680120" cy="46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0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자동 차량 모델 감지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0D4899-9BE5-F381-5C6B-8420F0A73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100" y="2102806"/>
            <a:ext cx="2771484" cy="2771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0184BD-0D41-1ECC-687F-D31251B209F3}"/>
              </a:ext>
            </a:extLst>
          </p:cNvPr>
          <p:cNvSpPr txBox="1"/>
          <p:nvPr/>
        </p:nvSpPr>
        <p:spPr>
          <a:xfrm>
            <a:off x="5157216" y="1564197"/>
            <a:ext cx="6437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사용자가 </a:t>
            </a:r>
            <a:r>
              <a:rPr kumimoji="1" lang="ko-KR" altLang="en-US" sz="3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자차</a:t>
            </a:r>
            <a:r>
              <a:rPr kumimoji="1"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사진을 올리면 </a:t>
            </a:r>
            <a:endParaRPr kumimoji="1"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어떤 모델인지 자동으로 파악</a:t>
            </a:r>
            <a:endParaRPr kumimoji="1" lang="ko-Kore-KR" altLang="en-US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352AA9-BB7F-9AFB-F1B6-613867885A15}"/>
              </a:ext>
            </a:extLst>
          </p:cNvPr>
          <p:cNvSpPr txBox="1"/>
          <p:nvPr/>
        </p:nvSpPr>
        <p:spPr>
          <a:xfrm>
            <a:off x="5157216" y="2816352"/>
            <a:ext cx="64373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R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[ </a:t>
            </a:r>
            <a:r>
              <a:rPr kumimoji="1"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스포티지 </a:t>
            </a:r>
            <a:r>
              <a:rPr kumimoji="1" lang="en-US" altLang="ko-KR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2022, </a:t>
            </a:r>
            <a:r>
              <a:rPr kumimoji="1" lang="ko-KR" altLang="en-US" sz="3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싼타페</a:t>
            </a:r>
            <a:r>
              <a:rPr kumimoji="1"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2022, </a:t>
            </a:r>
          </a:p>
          <a:p>
            <a:pPr algn="ctr"/>
            <a:r>
              <a:rPr kumimoji="1" lang="en-US" altLang="ko-KR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K9 , </a:t>
            </a:r>
            <a:r>
              <a:rPr kumimoji="1"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카니발</a:t>
            </a:r>
            <a:r>
              <a:rPr kumimoji="1" lang="en-US" altLang="ko-KR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]</a:t>
            </a:r>
          </a:p>
          <a:p>
            <a:pPr algn="ctr"/>
            <a:endParaRPr kumimoji="1"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R" sz="3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Tensorflow</a:t>
            </a:r>
            <a:r>
              <a:rPr kumimoji="1" lang="ko-KR" altLang="en-US" sz="3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활용한</a:t>
            </a:r>
            <a:r>
              <a:rPr kumimoji="1" lang="en-US" altLang="ko-KR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CNN</a:t>
            </a:r>
          </a:p>
          <a:p>
            <a:pPr algn="ctr"/>
            <a:endParaRPr kumimoji="1" lang="ko-Kore-KR" altLang="en-US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5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자동 차량 모델 감지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219C58A-8161-54D1-A0B9-1C1470C98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918" y="1119983"/>
            <a:ext cx="5505540" cy="51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053B50E-8082-3EF8-5C0B-11C8F66313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63"/>
          <a:stretch/>
        </p:blipFill>
        <p:spPr>
          <a:xfrm>
            <a:off x="5859780" y="12699"/>
            <a:ext cx="6332220" cy="6845300"/>
          </a:xfrm>
          <a:prstGeom prst="rect">
            <a:avLst/>
          </a:prstGeom>
        </p:spPr>
      </p:pic>
      <p:sp>
        <p:nvSpPr>
          <p:cNvPr id="7" name="Group 6">
            <a:extLst>
              <a:ext uri="{FF2B5EF4-FFF2-40B4-BE49-F238E27FC236}">
                <a16:creationId xmlns:a16="http://schemas.microsoft.com/office/drawing/2014/main" id="{CEF91261-6A79-4077-9BF4-3CE98A79EAB7}"/>
              </a:ext>
            </a:extLst>
          </p:cNvPr>
          <p:cNvSpPr txBox="1"/>
          <p:nvPr/>
        </p:nvSpPr>
        <p:spPr>
          <a:xfrm>
            <a:off x="1389331" y="2703527"/>
            <a:ext cx="3560041" cy="493931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3600" b="1" dirty="0">
                <a:gradFill flip="none" rotWithShape="1">
                  <a:gsLst>
                    <a:gs pos="0">
                      <a:schemeClr val="tx1"/>
                    </a:gs>
                    <a:gs pos="61000">
                      <a:schemeClr val="accent4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PART THREE</a:t>
            </a:r>
            <a:endParaRPr lang="zh-CN" altLang="en-US" sz="3600" b="1" dirty="0">
              <a:gradFill flip="none" rotWithShape="1">
                <a:gsLst>
                  <a:gs pos="0">
                    <a:schemeClr val="tx1"/>
                  </a:gs>
                  <a:gs pos="61000">
                    <a:schemeClr val="accent4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7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íṡlîḑê">
            <a:extLst>
              <a:ext uri="{FF2B5EF4-FFF2-40B4-BE49-F238E27FC236}">
                <a16:creationId xmlns:a16="http://schemas.microsoft.com/office/drawing/2014/main" id="{985C9B66-6966-4C38-83EF-EAC918C29ECB}"/>
              </a:ext>
            </a:extLst>
          </p:cNvPr>
          <p:cNvSpPr txBox="1">
            <a:spLocks/>
          </p:cNvSpPr>
          <p:nvPr/>
        </p:nvSpPr>
        <p:spPr>
          <a:xfrm>
            <a:off x="1052979" y="3274730"/>
            <a:ext cx="4232743" cy="6757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sym typeface=""/>
              </a:rPr>
              <a:t>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  <a:sym typeface=""/>
            </a:endParaRPr>
          </a:p>
        </p:txBody>
      </p:sp>
      <p:sp>
        <p:nvSpPr>
          <p:cNvPr id="9" name="iṡļíḋè">
            <a:extLst>
              <a:ext uri="{FF2B5EF4-FFF2-40B4-BE49-F238E27FC236}">
                <a16:creationId xmlns:a16="http://schemas.microsoft.com/office/drawing/2014/main" id="{7BB9DF46-6F59-4836-991C-0F3A9CDC087D}"/>
              </a:ext>
            </a:extLst>
          </p:cNvPr>
          <p:cNvSpPr txBox="1">
            <a:spLocks/>
          </p:cNvSpPr>
          <p:nvPr/>
        </p:nvSpPr>
        <p:spPr>
          <a:xfrm>
            <a:off x="174428" y="3911986"/>
            <a:ext cx="5989844" cy="766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ko-KR" altLang="en-US" sz="16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기초 설계 </a:t>
            </a:r>
            <a:r>
              <a:rPr lang="en-US" altLang="ko-KR" sz="16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lang="ko-KR" altLang="en-US" sz="16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메인 페이지 </a:t>
            </a:r>
            <a:r>
              <a:rPr lang="en-US" altLang="ko-KR" sz="16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lang="ko-KR" altLang="en-US" sz="16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마이 페이지 </a:t>
            </a:r>
            <a:r>
              <a:rPr lang="en-US" altLang="ko-KR" sz="16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lang="ko-KR" altLang="en-US" sz="16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블로그</a:t>
            </a:r>
            <a:endParaRPr lang="en-US" altLang="zh-CN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0EA93C-2BE5-6896-5C32-DB67FC804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034" y="-159436"/>
            <a:ext cx="1693293" cy="169329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1234CC-AA21-53F0-31C9-1A2C2B91E771}"/>
              </a:ext>
            </a:extLst>
          </p:cNvPr>
          <p:cNvSpPr/>
          <p:nvPr/>
        </p:nvSpPr>
        <p:spPr>
          <a:xfrm>
            <a:off x="5683876" y="1"/>
            <a:ext cx="728354" cy="40808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각 삼각형[R] 11">
            <a:extLst>
              <a:ext uri="{FF2B5EF4-FFF2-40B4-BE49-F238E27FC236}">
                <a16:creationId xmlns:a16="http://schemas.microsoft.com/office/drawing/2014/main" id="{D497D4BD-BAE0-6ED3-EFF9-8DC81EC0F43A}"/>
              </a:ext>
            </a:extLst>
          </p:cNvPr>
          <p:cNvSpPr/>
          <p:nvPr/>
        </p:nvSpPr>
        <p:spPr>
          <a:xfrm>
            <a:off x="5683876" y="3829050"/>
            <a:ext cx="3060073" cy="30289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6B0814-262E-E1EB-0E68-127F3D3C8AC1}"/>
              </a:ext>
            </a:extLst>
          </p:cNvPr>
          <p:cNvSpPr/>
          <p:nvPr/>
        </p:nvSpPr>
        <p:spPr>
          <a:xfrm>
            <a:off x="5099544" y="-10214"/>
            <a:ext cx="2307096" cy="261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997A20-B00E-F303-0445-D7EE2E3B1833}"/>
              </a:ext>
            </a:extLst>
          </p:cNvPr>
          <p:cNvSpPr/>
          <p:nvPr/>
        </p:nvSpPr>
        <p:spPr>
          <a:xfrm>
            <a:off x="6528918" y="-22276"/>
            <a:ext cx="2009292" cy="1416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E795B8-FB92-9BF3-98DD-3B214050F618}"/>
              </a:ext>
            </a:extLst>
          </p:cNvPr>
          <p:cNvSpPr/>
          <p:nvPr/>
        </p:nvSpPr>
        <p:spPr>
          <a:xfrm>
            <a:off x="6826722" y="-9817"/>
            <a:ext cx="2009292" cy="741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Group 4">
            <a:extLst>
              <a:ext uri="{FF2B5EF4-FFF2-40B4-BE49-F238E27FC236}">
                <a16:creationId xmlns:a16="http://schemas.microsoft.com/office/drawing/2014/main" id="{7B4C9D3E-E85E-4F89-849C-2C94ABEF6D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9940" b="19940"/>
          <a:stretch/>
        </p:blipFill>
        <p:spPr>
          <a:xfrm flipH="1">
            <a:off x="5683879" y="-1"/>
            <a:ext cx="721995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3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웹 기본 설계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6" name="Google Shape;55;p13">
            <a:extLst>
              <a:ext uri="{FF2B5EF4-FFF2-40B4-BE49-F238E27FC236}">
                <a16:creationId xmlns:a16="http://schemas.microsoft.com/office/drawing/2014/main" id="{BDEB6E7D-2533-8303-A897-CCF7B239A9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7958" y="2138959"/>
            <a:ext cx="3103575" cy="10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4;p13">
            <a:extLst>
              <a:ext uri="{FF2B5EF4-FFF2-40B4-BE49-F238E27FC236}">
                <a16:creationId xmlns:a16="http://schemas.microsoft.com/office/drawing/2014/main" id="{D10D80A1-D8B5-A72C-EE51-5E2FF4F4F35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6711" y="278403"/>
            <a:ext cx="3316022" cy="329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E2B75C3-7551-BB89-32CD-A80BBDAA4B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156" y="3635516"/>
            <a:ext cx="5071110" cy="12360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E63C87-91D5-02F1-6EF8-42AF58AB87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820" y="2873913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5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웹 기본 설계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2670FA-86E5-956C-93BE-64E4D4019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838" y="423413"/>
            <a:ext cx="3606139" cy="3606139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830914D-BAFF-35BB-E4E2-8B3EC74EC3D3}"/>
              </a:ext>
            </a:extLst>
          </p:cNvPr>
          <p:cNvSpPr/>
          <p:nvPr/>
        </p:nvSpPr>
        <p:spPr>
          <a:xfrm>
            <a:off x="1766483" y="3832309"/>
            <a:ext cx="2664930" cy="2302032"/>
          </a:xfrm>
          <a:prstGeom prst="round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ore-KR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Main</a:t>
            </a:r>
          </a:p>
          <a:p>
            <a:pPr algn="ctr"/>
            <a:endParaRPr kumimoji="1" lang="en-US" altLang="ko-Kore-KR" sz="2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자동차 시세 예측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관심 매물 노출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endParaRPr kumimoji="1" lang="ko-Kore-KR" altLang="en-US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B4DD024-F824-D882-D14F-CA47CD0B9DB2}"/>
              </a:ext>
            </a:extLst>
          </p:cNvPr>
          <p:cNvSpPr/>
          <p:nvPr/>
        </p:nvSpPr>
        <p:spPr>
          <a:xfrm>
            <a:off x="4803952" y="3832309"/>
            <a:ext cx="2664930" cy="2302032"/>
          </a:xfrm>
          <a:prstGeom prst="round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ore-KR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My Page</a:t>
            </a:r>
          </a:p>
          <a:p>
            <a:pPr algn="ctr"/>
            <a:endParaRPr kumimoji="1" lang="en-US" altLang="ko-Kore-KR" sz="2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본인 게시물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댓글 확인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개인 프로필 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수정</a:t>
            </a:r>
            <a:endParaRPr kumimoji="1" lang="ko-Kore-KR" altLang="en-US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endParaRPr kumimoji="1" lang="ko-Kore-KR" altLang="en-US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B46BF3D-4BA3-A79A-25F0-EDEF733C49E0}"/>
              </a:ext>
            </a:extLst>
          </p:cNvPr>
          <p:cNvSpPr/>
          <p:nvPr/>
        </p:nvSpPr>
        <p:spPr>
          <a:xfrm>
            <a:off x="7841421" y="3822539"/>
            <a:ext cx="2784138" cy="2302032"/>
          </a:xfrm>
          <a:prstGeom prst="round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게시판</a:t>
            </a:r>
            <a:endParaRPr kumimoji="1" lang="en-US" altLang="ko-Kore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endParaRPr kumimoji="1" lang="en-US" altLang="ko-Kore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ore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구매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판매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자유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endParaRPr kumimoji="1" lang="ko-Kore-KR" altLang="en-US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endParaRPr kumimoji="1" lang="ko-Kore-KR" altLang="en-US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85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웹 데이터 흐름도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D864CB-C94F-B2F6-7ED9-50CA29B52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136" y="444056"/>
            <a:ext cx="1625600" cy="1625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8903BA-9B0A-190F-7667-9197FBAE0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531" y="4762895"/>
            <a:ext cx="1394968" cy="13949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0EF067-5E97-A528-56DD-58782FA97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9567" y="2637935"/>
            <a:ext cx="1614932" cy="16149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CC6EA9-2B87-7F39-DC94-E5690D28A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0788" y="2168862"/>
            <a:ext cx="3362413" cy="3362413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8C39E4C-9A78-FB12-392B-AE0DA07FCE7A}"/>
              </a:ext>
            </a:extLst>
          </p:cNvPr>
          <p:cNvCxnSpPr>
            <a:cxnSpLocks/>
          </p:cNvCxnSpPr>
          <p:nvPr/>
        </p:nvCxnSpPr>
        <p:spPr>
          <a:xfrm>
            <a:off x="6096000" y="3685476"/>
            <a:ext cx="161302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ADFF7FA-D397-9B1A-1AEE-3653C37D6679}"/>
              </a:ext>
            </a:extLst>
          </p:cNvPr>
          <p:cNvCxnSpPr>
            <a:cxnSpLocks/>
          </p:cNvCxnSpPr>
          <p:nvPr/>
        </p:nvCxnSpPr>
        <p:spPr>
          <a:xfrm flipH="1">
            <a:off x="6069644" y="4019428"/>
            <a:ext cx="158910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FDDDE30-9940-8A0A-C3B9-5FF67760C19F}"/>
              </a:ext>
            </a:extLst>
          </p:cNvPr>
          <p:cNvCxnSpPr>
            <a:cxnSpLocks/>
          </p:cNvCxnSpPr>
          <p:nvPr/>
        </p:nvCxnSpPr>
        <p:spPr>
          <a:xfrm flipV="1">
            <a:off x="6223069" y="1535335"/>
            <a:ext cx="1233521" cy="142722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8D4B199-5747-935C-7D90-A78FD6A5A562}"/>
              </a:ext>
            </a:extLst>
          </p:cNvPr>
          <p:cNvCxnSpPr>
            <a:cxnSpLocks/>
          </p:cNvCxnSpPr>
          <p:nvPr/>
        </p:nvCxnSpPr>
        <p:spPr>
          <a:xfrm>
            <a:off x="6200345" y="4655141"/>
            <a:ext cx="1508675" cy="108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0431227-AA52-EADD-3661-F1BB53FA0998}"/>
              </a:ext>
            </a:extLst>
          </p:cNvPr>
          <p:cNvSpPr/>
          <p:nvPr/>
        </p:nvSpPr>
        <p:spPr>
          <a:xfrm>
            <a:off x="7388352" y="1940391"/>
            <a:ext cx="2664930" cy="627931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ore-KR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Main</a:t>
            </a:r>
          </a:p>
          <a:p>
            <a:pPr algn="ctr"/>
            <a:endParaRPr kumimoji="1" lang="ko-Kore-KR" altLang="en-US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F48D835-9F2A-9EEB-87EC-4B0852CC0BC2}"/>
              </a:ext>
            </a:extLst>
          </p:cNvPr>
          <p:cNvSpPr/>
          <p:nvPr/>
        </p:nvSpPr>
        <p:spPr>
          <a:xfrm>
            <a:off x="7537484" y="6039960"/>
            <a:ext cx="2664930" cy="627931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ore-KR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My Page</a:t>
            </a:r>
          </a:p>
          <a:p>
            <a:pPr algn="ctr"/>
            <a:endParaRPr kumimoji="1" lang="ko-Kore-KR" altLang="en-US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5906A670-70AD-8678-3D02-33BE5924AEA5}"/>
              </a:ext>
            </a:extLst>
          </p:cNvPr>
          <p:cNvSpPr/>
          <p:nvPr/>
        </p:nvSpPr>
        <p:spPr>
          <a:xfrm>
            <a:off x="7600947" y="4019428"/>
            <a:ext cx="2664930" cy="627931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Bulletin board </a:t>
            </a:r>
            <a:endParaRPr kumimoji="1" lang="ko-Kore-KR" altLang="en-US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E6E5749-C1FF-F247-9386-4A9D27DA2A32}"/>
              </a:ext>
            </a:extLst>
          </p:cNvPr>
          <p:cNvSpPr/>
          <p:nvPr/>
        </p:nvSpPr>
        <p:spPr>
          <a:xfrm>
            <a:off x="2892954" y="5423023"/>
            <a:ext cx="2664930" cy="627931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ore-KR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DB</a:t>
            </a:r>
          </a:p>
          <a:p>
            <a:pPr algn="ctr"/>
            <a:endParaRPr kumimoji="1" lang="ko-Kore-KR" altLang="en-US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2DDC04-CE36-FD93-9291-023CA08059C1}"/>
              </a:ext>
            </a:extLst>
          </p:cNvPr>
          <p:cNvCxnSpPr>
            <a:cxnSpLocks/>
          </p:cNvCxnSpPr>
          <p:nvPr/>
        </p:nvCxnSpPr>
        <p:spPr>
          <a:xfrm flipH="1" flipV="1">
            <a:off x="5991656" y="4912431"/>
            <a:ext cx="1513389" cy="1096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06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reveal/>
      </p:transition>
    </mc:Choice>
    <mc:Fallback>
      <p:transition spd="slow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메인 페이지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4" name="그림 3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20309AB1-41E8-8A39-FE15-92EB433E6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364" y="1126380"/>
            <a:ext cx="10050684" cy="544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5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메인 페이지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6" name="그림 5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EFA0043B-5C7A-7877-BE62-1AF12AD08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73" y="1167559"/>
            <a:ext cx="9333054" cy="505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8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마이 페이지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8C5BC2-8256-E89D-D185-94F3D9D4A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64" y="1037687"/>
            <a:ext cx="9620871" cy="521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7B8A40F-5E44-47B0-DF73-3524283188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13953"/>
          <a:stretch/>
        </p:blipFill>
        <p:spPr>
          <a:xfrm>
            <a:off x="5683878" y="0"/>
            <a:ext cx="6508121" cy="6928637"/>
          </a:xfrm>
          <a:prstGeom prst="rect">
            <a:avLst/>
          </a:prstGeom>
        </p:spPr>
      </p:pic>
      <p:sp>
        <p:nvSpPr>
          <p:cNvPr id="7" name="Group 6">
            <a:extLst>
              <a:ext uri="{FF2B5EF4-FFF2-40B4-BE49-F238E27FC236}">
                <a16:creationId xmlns:a16="http://schemas.microsoft.com/office/drawing/2014/main" id="{CEF91261-6A79-4077-9BF4-3CE98A79EAB7}"/>
              </a:ext>
            </a:extLst>
          </p:cNvPr>
          <p:cNvSpPr txBox="1"/>
          <p:nvPr/>
        </p:nvSpPr>
        <p:spPr>
          <a:xfrm>
            <a:off x="1389331" y="2703527"/>
            <a:ext cx="3560041" cy="493931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3600" b="1" dirty="0">
                <a:gradFill flip="none" rotWithShape="1">
                  <a:gsLst>
                    <a:gs pos="0">
                      <a:schemeClr val="tx1"/>
                    </a:gs>
                    <a:gs pos="61000">
                      <a:schemeClr val="accent4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PART ONE</a:t>
            </a:r>
            <a:endParaRPr lang="zh-CN" altLang="en-US" sz="3600" b="1" dirty="0">
              <a:gradFill flip="none" rotWithShape="1">
                <a:gsLst>
                  <a:gs pos="0">
                    <a:schemeClr val="tx1"/>
                  </a:gs>
                  <a:gs pos="61000">
                    <a:schemeClr val="accent4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7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íṡlîḑê">
            <a:extLst>
              <a:ext uri="{FF2B5EF4-FFF2-40B4-BE49-F238E27FC236}">
                <a16:creationId xmlns:a16="http://schemas.microsoft.com/office/drawing/2014/main" id="{985C9B66-6966-4C38-83EF-EAC918C29ECB}"/>
              </a:ext>
            </a:extLst>
          </p:cNvPr>
          <p:cNvSpPr txBox="1">
            <a:spLocks/>
          </p:cNvSpPr>
          <p:nvPr/>
        </p:nvSpPr>
        <p:spPr>
          <a:xfrm>
            <a:off x="1334445" y="3327134"/>
            <a:ext cx="4232743" cy="6757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sym typeface=""/>
              </a:rPr>
              <a:t>프로젝트 제안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  <a:sym typeface=""/>
            </a:endParaRPr>
          </a:p>
        </p:txBody>
      </p:sp>
      <p:sp>
        <p:nvSpPr>
          <p:cNvPr id="9" name="iṡļíḋè">
            <a:extLst>
              <a:ext uri="{FF2B5EF4-FFF2-40B4-BE49-F238E27FC236}">
                <a16:creationId xmlns:a16="http://schemas.microsoft.com/office/drawing/2014/main" id="{7BB9DF46-6F59-4836-991C-0F3A9CDC087D}"/>
              </a:ext>
            </a:extLst>
          </p:cNvPr>
          <p:cNvSpPr txBox="1">
            <a:spLocks/>
          </p:cNvSpPr>
          <p:nvPr/>
        </p:nvSpPr>
        <p:spPr>
          <a:xfrm>
            <a:off x="115098" y="3931198"/>
            <a:ext cx="5989844" cy="766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B0604020202020204" pitchFamily="34" charset="0"/>
                <a:sym typeface=""/>
              </a:rPr>
              <a:t>중고차 시장 분석 및 시세 예측을 활용한 중고차 관련 웹사이트 구현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  <a:cs typeface="Arial" panose="020B0604020202020204" pitchFamily="34" charset="0"/>
              <a:sym typeface="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0EA93C-2BE5-6896-5C32-DB67FC804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034" y="-159436"/>
            <a:ext cx="1693293" cy="169329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1234CC-AA21-53F0-31C9-1A2C2B91E771}"/>
              </a:ext>
            </a:extLst>
          </p:cNvPr>
          <p:cNvSpPr/>
          <p:nvPr/>
        </p:nvSpPr>
        <p:spPr>
          <a:xfrm>
            <a:off x="5683876" y="1"/>
            <a:ext cx="728354" cy="40808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각 삼각형[R] 11">
            <a:extLst>
              <a:ext uri="{FF2B5EF4-FFF2-40B4-BE49-F238E27FC236}">
                <a16:creationId xmlns:a16="http://schemas.microsoft.com/office/drawing/2014/main" id="{D497D4BD-BAE0-6ED3-EFF9-8DC81EC0F43A}"/>
              </a:ext>
            </a:extLst>
          </p:cNvPr>
          <p:cNvSpPr/>
          <p:nvPr/>
        </p:nvSpPr>
        <p:spPr>
          <a:xfrm>
            <a:off x="5683876" y="3829050"/>
            <a:ext cx="3060073" cy="30289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6B0814-262E-E1EB-0E68-127F3D3C8AC1}"/>
              </a:ext>
            </a:extLst>
          </p:cNvPr>
          <p:cNvSpPr/>
          <p:nvPr/>
        </p:nvSpPr>
        <p:spPr>
          <a:xfrm>
            <a:off x="5099544" y="-10214"/>
            <a:ext cx="2307096" cy="261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997A20-B00E-F303-0445-D7EE2E3B1833}"/>
              </a:ext>
            </a:extLst>
          </p:cNvPr>
          <p:cNvSpPr/>
          <p:nvPr/>
        </p:nvSpPr>
        <p:spPr>
          <a:xfrm>
            <a:off x="6528918" y="-22276"/>
            <a:ext cx="2009292" cy="1416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E795B8-FB92-9BF3-98DD-3B214050F618}"/>
              </a:ext>
            </a:extLst>
          </p:cNvPr>
          <p:cNvSpPr/>
          <p:nvPr/>
        </p:nvSpPr>
        <p:spPr>
          <a:xfrm>
            <a:off x="6826722" y="-9817"/>
            <a:ext cx="2009292" cy="741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Group 4">
            <a:extLst>
              <a:ext uri="{FF2B5EF4-FFF2-40B4-BE49-F238E27FC236}">
                <a16:creationId xmlns:a16="http://schemas.microsoft.com/office/drawing/2014/main" id="{7B4C9D3E-E85E-4F89-849C-2C94ABEF6D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9940" b="19940"/>
          <a:stretch/>
        </p:blipFill>
        <p:spPr>
          <a:xfrm flipH="1">
            <a:off x="5683879" y="-1"/>
            <a:ext cx="721995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7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마이 페이지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890E5C-EB38-5AA1-CD72-C86DDB6DC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76" y="1037687"/>
            <a:ext cx="9786247" cy="530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0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게시판 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E8250EF-5AA3-E634-553F-DCDC0D1BAF5F}"/>
              </a:ext>
            </a:extLst>
          </p:cNvPr>
          <p:cNvSpPr/>
          <p:nvPr/>
        </p:nvSpPr>
        <p:spPr>
          <a:xfrm>
            <a:off x="2132838" y="2397984"/>
            <a:ext cx="2331720" cy="2302032"/>
          </a:xfrm>
          <a:prstGeom prst="round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구매</a:t>
            </a:r>
            <a:endParaRPr kumimoji="1" lang="en-US" altLang="ko-Kore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endParaRPr kumimoji="1" lang="en-US" altLang="ko-Kore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ore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구매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게시물 작성</a:t>
            </a:r>
            <a:endParaRPr kumimoji="1" lang="ko-Kore-KR" altLang="en-US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B8125A1-7D5B-85B9-AF06-193B84096DA2}"/>
              </a:ext>
            </a:extLst>
          </p:cNvPr>
          <p:cNvSpPr/>
          <p:nvPr/>
        </p:nvSpPr>
        <p:spPr>
          <a:xfrm>
            <a:off x="4797768" y="2397984"/>
            <a:ext cx="2331720" cy="2302032"/>
          </a:xfrm>
          <a:prstGeom prst="round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ore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판매</a:t>
            </a:r>
            <a:endParaRPr kumimoji="1" lang="en-US" altLang="ko-Kore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endParaRPr kumimoji="1" lang="en-US" altLang="ko-Kore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ore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판매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게시물 작성</a:t>
            </a:r>
            <a:endParaRPr kumimoji="1" lang="ko-Kore-KR" altLang="en-US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endParaRPr kumimoji="1" lang="ko-Kore-KR" altLang="en-US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4F77446-04FE-F603-64A2-EA037C3F9988}"/>
              </a:ext>
            </a:extLst>
          </p:cNvPr>
          <p:cNvSpPr/>
          <p:nvPr/>
        </p:nvSpPr>
        <p:spPr>
          <a:xfrm>
            <a:off x="7462698" y="2397984"/>
            <a:ext cx="2331720" cy="2302032"/>
          </a:xfrm>
          <a:prstGeom prst="round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ore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자유</a:t>
            </a:r>
            <a:endParaRPr kumimoji="1" lang="en-US" altLang="ko-Kore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endParaRPr kumimoji="1" lang="en-US" altLang="ko-Kore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자유 게시물 작성</a:t>
            </a:r>
            <a:endParaRPr kumimoji="1" lang="ko-Kore-KR" altLang="en-US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endParaRPr kumimoji="1" lang="ko-Kore-KR" altLang="en-US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0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게시판 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7C3BC4-B726-2882-430D-170039AF6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92" y="1014195"/>
            <a:ext cx="9502815" cy="534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1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게시판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41E018-3FF3-68B7-E015-15AE0F3D4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134317"/>
            <a:ext cx="9263902" cy="50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738919-D267-282F-DDB7-2A4153590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9" r="18117"/>
          <a:stretch/>
        </p:blipFill>
        <p:spPr>
          <a:xfrm>
            <a:off x="5688330" y="584"/>
            <a:ext cx="7075170" cy="6858000"/>
          </a:xfrm>
          <a:prstGeom prst="rect">
            <a:avLst/>
          </a:prstGeom>
        </p:spPr>
      </p:pic>
      <p:sp>
        <p:nvSpPr>
          <p:cNvPr id="7" name="Group 6">
            <a:extLst>
              <a:ext uri="{FF2B5EF4-FFF2-40B4-BE49-F238E27FC236}">
                <a16:creationId xmlns:a16="http://schemas.microsoft.com/office/drawing/2014/main" id="{CEF91261-6A79-4077-9BF4-3CE98A79EAB7}"/>
              </a:ext>
            </a:extLst>
          </p:cNvPr>
          <p:cNvSpPr txBox="1"/>
          <p:nvPr/>
        </p:nvSpPr>
        <p:spPr>
          <a:xfrm>
            <a:off x="1389331" y="2703527"/>
            <a:ext cx="3560041" cy="493931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3600" b="1" dirty="0">
                <a:gradFill flip="none" rotWithShape="1">
                  <a:gsLst>
                    <a:gs pos="0">
                      <a:schemeClr val="tx1"/>
                    </a:gs>
                    <a:gs pos="61000">
                      <a:schemeClr val="accent4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PART</a:t>
            </a:r>
            <a:r>
              <a:rPr lang="ko-KR" altLang="en-US" sz="3600" b="1" dirty="0">
                <a:gradFill flip="none" rotWithShape="1">
                  <a:gsLst>
                    <a:gs pos="0">
                      <a:schemeClr val="tx1"/>
                    </a:gs>
                    <a:gs pos="61000">
                      <a:schemeClr val="accent4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3600" b="1" dirty="0">
                <a:gradFill flip="none" rotWithShape="1">
                  <a:gsLst>
                    <a:gs pos="0">
                      <a:schemeClr val="tx1"/>
                    </a:gs>
                    <a:gs pos="61000">
                      <a:schemeClr val="accent4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FOUR</a:t>
            </a:r>
            <a:endParaRPr lang="zh-CN" altLang="en-US" sz="3600" b="1" dirty="0">
              <a:gradFill flip="none" rotWithShape="1">
                <a:gsLst>
                  <a:gs pos="0">
                    <a:schemeClr val="tx1"/>
                  </a:gs>
                  <a:gs pos="61000">
                    <a:schemeClr val="accent4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7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íṡlîḑê">
            <a:extLst>
              <a:ext uri="{FF2B5EF4-FFF2-40B4-BE49-F238E27FC236}">
                <a16:creationId xmlns:a16="http://schemas.microsoft.com/office/drawing/2014/main" id="{985C9B66-6966-4C38-83EF-EAC918C29ECB}"/>
              </a:ext>
            </a:extLst>
          </p:cNvPr>
          <p:cNvSpPr txBox="1">
            <a:spLocks/>
          </p:cNvSpPr>
          <p:nvPr/>
        </p:nvSpPr>
        <p:spPr>
          <a:xfrm>
            <a:off x="1052979" y="3274730"/>
            <a:ext cx="4232743" cy="6757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sym typeface=""/>
              </a:rPr>
              <a:t>시연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sym typeface="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sym typeface=""/>
              </a:rPr>
              <a:t>및 결론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  <a:sym typeface=""/>
            </a:endParaRPr>
          </a:p>
        </p:txBody>
      </p:sp>
      <p:sp>
        <p:nvSpPr>
          <p:cNvPr id="9" name="iṡļíḋè">
            <a:extLst>
              <a:ext uri="{FF2B5EF4-FFF2-40B4-BE49-F238E27FC236}">
                <a16:creationId xmlns:a16="http://schemas.microsoft.com/office/drawing/2014/main" id="{7BB9DF46-6F59-4836-991C-0F3A9CDC087D}"/>
              </a:ext>
            </a:extLst>
          </p:cNvPr>
          <p:cNvSpPr txBox="1">
            <a:spLocks/>
          </p:cNvSpPr>
          <p:nvPr/>
        </p:nvSpPr>
        <p:spPr>
          <a:xfrm>
            <a:off x="174428" y="3911986"/>
            <a:ext cx="5989844" cy="766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ko-KR" altLang="en-US" sz="16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시연 </a:t>
            </a:r>
            <a:r>
              <a:rPr lang="en-US" altLang="ko-KR" sz="16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lang="ko-KR" altLang="en-US" sz="16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결론 </a:t>
            </a:r>
            <a:r>
              <a:rPr lang="en-US" altLang="ko-KR" sz="16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lang="ko-KR" altLang="en-US" sz="16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16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Q&amp;A</a:t>
            </a:r>
            <a:r>
              <a:rPr lang="ko-KR" altLang="en-US" sz="16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lang="en-US" altLang="zh-CN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0EA93C-2BE5-6896-5C32-DB67FC804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034" y="-159436"/>
            <a:ext cx="1693293" cy="169329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1234CC-AA21-53F0-31C9-1A2C2B91E771}"/>
              </a:ext>
            </a:extLst>
          </p:cNvPr>
          <p:cNvSpPr/>
          <p:nvPr/>
        </p:nvSpPr>
        <p:spPr>
          <a:xfrm>
            <a:off x="5683876" y="1"/>
            <a:ext cx="728354" cy="40808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각 삼각형[R] 11">
            <a:extLst>
              <a:ext uri="{FF2B5EF4-FFF2-40B4-BE49-F238E27FC236}">
                <a16:creationId xmlns:a16="http://schemas.microsoft.com/office/drawing/2014/main" id="{D497D4BD-BAE0-6ED3-EFF9-8DC81EC0F43A}"/>
              </a:ext>
            </a:extLst>
          </p:cNvPr>
          <p:cNvSpPr/>
          <p:nvPr/>
        </p:nvSpPr>
        <p:spPr>
          <a:xfrm>
            <a:off x="5683876" y="3829050"/>
            <a:ext cx="3060073" cy="30289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6B0814-262E-E1EB-0E68-127F3D3C8AC1}"/>
              </a:ext>
            </a:extLst>
          </p:cNvPr>
          <p:cNvSpPr/>
          <p:nvPr/>
        </p:nvSpPr>
        <p:spPr>
          <a:xfrm>
            <a:off x="5099544" y="-10214"/>
            <a:ext cx="2307096" cy="261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997A20-B00E-F303-0445-D7EE2E3B1833}"/>
              </a:ext>
            </a:extLst>
          </p:cNvPr>
          <p:cNvSpPr/>
          <p:nvPr/>
        </p:nvSpPr>
        <p:spPr>
          <a:xfrm>
            <a:off x="6528918" y="-22276"/>
            <a:ext cx="2009292" cy="1416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E795B8-FB92-9BF3-98DD-3B214050F618}"/>
              </a:ext>
            </a:extLst>
          </p:cNvPr>
          <p:cNvSpPr/>
          <p:nvPr/>
        </p:nvSpPr>
        <p:spPr>
          <a:xfrm>
            <a:off x="6826722" y="-9817"/>
            <a:ext cx="2009292" cy="741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Group 4">
            <a:extLst>
              <a:ext uri="{FF2B5EF4-FFF2-40B4-BE49-F238E27FC236}">
                <a16:creationId xmlns:a16="http://schemas.microsoft.com/office/drawing/2014/main" id="{7B4C9D3E-E85E-4F89-849C-2C94ABEF6D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9940" b="19940"/>
          <a:stretch/>
        </p:blipFill>
        <p:spPr>
          <a:xfrm flipH="1">
            <a:off x="5683876" y="10984"/>
            <a:ext cx="721995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1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시연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BFFEAB-937C-60C5-F073-A3E66D35C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3" y="959950"/>
            <a:ext cx="4450994" cy="4450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04E57A-A3E8-C5FA-6648-3ED1EE662CED}"/>
              </a:ext>
            </a:extLst>
          </p:cNvPr>
          <p:cNvSpPr txBox="1"/>
          <p:nvPr/>
        </p:nvSpPr>
        <p:spPr>
          <a:xfrm>
            <a:off x="2175169" y="4692816"/>
            <a:ext cx="7841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든든한 중고차 거리 파트너</a:t>
            </a:r>
            <a:endParaRPr kumimoji="1" lang="en-US" altLang="ko-KR" sz="32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R" altLang="en-US" sz="32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든든카를</a:t>
            </a:r>
            <a:r>
              <a:rPr kumimoji="1" lang="ko-KR" altLang="en-US" sz="32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32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만나보시죠</a:t>
            </a:r>
            <a:r>
              <a:rPr kumimoji="1" lang="en-US" altLang="ko-KR" sz="32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!</a:t>
            </a:r>
            <a:endParaRPr kumimoji="1" lang="ko-Kore-KR" altLang="en-US" sz="32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활용방안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3C5B8C-B023-7E06-C2AF-12E15233D78C}"/>
              </a:ext>
            </a:extLst>
          </p:cNvPr>
          <p:cNvSpPr txBox="1"/>
          <p:nvPr/>
        </p:nvSpPr>
        <p:spPr>
          <a:xfrm>
            <a:off x="1049714" y="1480417"/>
            <a:ext cx="56609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ore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다이렉트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금융 서비스로 대출 절차 간소화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ko-Kore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중고차 거래와 금융 상품의 연계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ko-Kore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소비자는 중고차를 거래하며 자연스럽게 금융을 이용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ko-Kore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24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든든카를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이용하여 상품을 거래할 때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구매자에게 다양한 기업의 상품들을 홍보</a:t>
            </a:r>
            <a:endParaRPr kumimoji="1" lang="ko-Kore-KR" altLang="en-US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439DA1-5702-8356-3A98-4BF07B56C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702" y="1008355"/>
            <a:ext cx="4868260" cy="4581158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2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67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금융상품 활용방안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grpSp>
        <p:nvGrpSpPr>
          <p:cNvPr id="6" name="Group 85">
            <a:extLst>
              <a:ext uri="{FF2B5EF4-FFF2-40B4-BE49-F238E27FC236}">
                <a16:creationId xmlns:a16="http://schemas.microsoft.com/office/drawing/2014/main" id="{0C0F945E-49E6-C59C-1231-A01C8BF2235D}"/>
              </a:ext>
            </a:extLst>
          </p:cNvPr>
          <p:cNvGrpSpPr/>
          <p:nvPr/>
        </p:nvGrpSpPr>
        <p:grpSpPr>
          <a:xfrm>
            <a:off x="1043242" y="3965345"/>
            <a:ext cx="4209717" cy="2342377"/>
            <a:chOff x="240018" y="4527899"/>
            <a:chExt cx="4209717" cy="2342377"/>
          </a:xfrm>
        </p:grpSpPr>
        <p:grpSp>
          <p:nvGrpSpPr>
            <p:cNvPr id="7" name="íşlîḓê">
              <a:extLst>
                <a:ext uri="{FF2B5EF4-FFF2-40B4-BE49-F238E27FC236}">
                  <a16:creationId xmlns:a16="http://schemas.microsoft.com/office/drawing/2014/main" id="{69804D29-2E3F-02B3-9D1E-E7E191E5D0F1}"/>
                </a:ext>
              </a:extLst>
            </p:cNvPr>
            <p:cNvGrpSpPr/>
            <p:nvPr/>
          </p:nvGrpSpPr>
          <p:grpSpPr>
            <a:xfrm>
              <a:off x="240018" y="4527899"/>
              <a:ext cx="3044109" cy="2342377"/>
              <a:chOff x="240018" y="4527899"/>
              <a:chExt cx="3044109" cy="2342377"/>
            </a:xfrm>
          </p:grpSpPr>
          <p:sp>
            <p:nvSpPr>
              <p:cNvPr id="9" name="îş1iḍè">
                <a:extLst>
                  <a:ext uri="{FF2B5EF4-FFF2-40B4-BE49-F238E27FC236}">
                    <a16:creationId xmlns:a16="http://schemas.microsoft.com/office/drawing/2014/main" id="{1B34C7C2-221D-9B04-9A6D-501E90164139}"/>
                  </a:ext>
                </a:extLst>
              </p:cNvPr>
              <p:cNvSpPr txBox="1"/>
              <p:nvPr/>
            </p:nvSpPr>
            <p:spPr>
              <a:xfrm>
                <a:off x="255102" y="4981581"/>
                <a:ext cx="3023998" cy="18886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  <a:buSzPct val="25000"/>
                </a:pPr>
                <a:r>
                  <a:rPr lang="en-US" altLang="zh-CN" sz="1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Copy paste fonts. Choose the only option </a:t>
                </a:r>
                <a:r>
                  <a:rPr lang="en-US" altLang="zh-CN" sz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</a:t>
                </a:r>
                <a:r>
                  <a:rPr lang="en-US" altLang="zh-CN" sz="1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to retain text.…...</a:t>
                </a:r>
              </a:p>
            </p:txBody>
          </p:sp>
          <p:sp>
            <p:nvSpPr>
              <p:cNvPr id="10" name="îṧḷiďé">
                <a:extLst>
                  <a:ext uri="{FF2B5EF4-FFF2-40B4-BE49-F238E27FC236}">
                    <a16:creationId xmlns:a16="http://schemas.microsoft.com/office/drawing/2014/main" id="{B98DD6C2-3C77-8838-B8D5-71955417BD01}"/>
                  </a:ext>
                </a:extLst>
              </p:cNvPr>
              <p:cNvSpPr/>
              <p:nvPr/>
            </p:nvSpPr>
            <p:spPr>
              <a:xfrm>
                <a:off x="240018" y="4527899"/>
                <a:ext cx="3044109" cy="456255"/>
              </a:xfrm>
              <a:prstGeom prst="rect">
                <a:avLst/>
              </a:prstGeom>
              <a:solidFill>
                <a:schemeClr val="accent4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/>
                <a:r>
                  <a:rPr lang="ko-KR" altLang="en-US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보험 상품 연계</a:t>
                </a:r>
                <a:endParaRPr lang="zh-CN" altLang="en-US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cxnSp>
          <p:nvCxnSpPr>
            <p:cNvPr id="8" name="Group 75">
              <a:extLst>
                <a:ext uri="{FF2B5EF4-FFF2-40B4-BE49-F238E27FC236}">
                  <a16:creationId xmlns:a16="http://schemas.microsoft.com/office/drawing/2014/main" id="{1C93FD7E-F5E1-B0D8-9DCE-361FA0182BA3}"/>
                </a:ext>
              </a:extLst>
            </p:cNvPr>
            <p:cNvCxnSpPr/>
            <p:nvPr/>
          </p:nvCxnSpPr>
          <p:spPr>
            <a:xfrm flipV="1">
              <a:off x="3284128" y="4576217"/>
              <a:ext cx="1165607" cy="405363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87">
            <a:extLst>
              <a:ext uri="{FF2B5EF4-FFF2-40B4-BE49-F238E27FC236}">
                <a16:creationId xmlns:a16="http://schemas.microsoft.com/office/drawing/2014/main" id="{EE009F90-76CE-E10C-C661-17DDEECB3DA2}"/>
              </a:ext>
            </a:extLst>
          </p:cNvPr>
          <p:cNvGrpSpPr/>
          <p:nvPr/>
        </p:nvGrpSpPr>
        <p:grpSpPr>
          <a:xfrm>
            <a:off x="7186586" y="3183961"/>
            <a:ext cx="4471609" cy="1092293"/>
            <a:chOff x="7047291" y="4525325"/>
            <a:chExt cx="4471609" cy="1092293"/>
          </a:xfrm>
        </p:grpSpPr>
        <p:grpSp>
          <p:nvGrpSpPr>
            <p:cNvPr id="12" name="íṧľïdé">
              <a:extLst>
                <a:ext uri="{FF2B5EF4-FFF2-40B4-BE49-F238E27FC236}">
                  <a16:creationId xmlns:a16="http://schemas.microsoft.com/office/drawing/2014/main" id="{A848C446-08D6-4B4D-EDA6-10EA720339FC}"/>
                </a:ext>
              </a:extLst>
            </p:cNvPr>
            <p:cNvGrpSpPr/>
            <p:nvPr/>
          </p:nvGrpSpPr>
          <p:grpSpPr>
            <a:xfrm>
              <a:off x="7939998" y="4525325"/>
              <a:ext cx="3578902" cy="1092293"/>
              <a:chOff x="7939998" y="4525325"/>
              <a:chExt cx="3578902" cy="1092293"/>
            </a:xfrm>
          </p:grpSpPr>
          <p:sp>
            <p:nvSpPr>
              <p:cNvPr id="16" name="íŝḷîďè">
                <a:extLst>
                  <a:ext uri="{FF2B5EF4-FFF2-40B4-BE49-F238E27FC236}">
                    <a16:creationId xmlns:a16="http://schemas.microsoft.com/office/drawing/2014/main" id="{7E632330-5207-B182-3B8B-8E07DAC230F7}"/>
                  </a:ext>
                </a:extLst>
              </p:cNvPr>
              <p:cNvSpPr txBox="1"/>
              <p:nvPr/>
            </p:nvSpPr>
            <p:spPr>
              <a:xfrm>
                <a:off x="8782050" y="4981581"/>
                <a:ext cx="2736850" cy="63603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buSzPct val="25000"/>
                </a:pPr>
                <a:r>
                  <a:rPr lang="en-US" altLang="zh-CN" sz="1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Copy paste fonts. Choose the only option </a:t>
                </a:r>
                <a:r>
                  <a:rPr lang="en-US" altLang="zh-CN" sz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</a:t>
                </a:r>
                <a:r>
                  <a:rPr lang="en-US" altLang="zh-CN" sz="1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to retain text.…...</a:t>
                </a:r>
              </a:p>
            </p:txBody>
          </p:sp>
          <p:sp>
            <p:nvSpPr>
              <p:cNvPr id="17" name="iSḻiḍê">
                <a:extLst>
                  <a:ext uri="{FF2B5EF4-FFF2-40B4-BE49-F238E27FC236}">
                    <a16:creationId xmlns:a16="http://schemas.microsoft.com/office/drawing/2014/main" id="{602C0665-AE95-A097-DDB3-5C90BBCC5B5A}"/>
                  </a:ext>
                </a:extLst>
              </p:cNvPr>
              <p:cNvSpPr/>
              <p:nvPr/>
            </p:nvSpPr>
            <p:spPr>
              <a:xfrm>
                <a:off x="7939998" y="4525325"/>
                <a:ext cx="3578902" cy="456255"/>
              </a:xfrm>
              <a:prstGeom prst="rect">
                <a:avLst/>
              </a:prstGeom>
              <a:solidFill>
                <a:schemeClr val="accent5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/>
                <a:r>
                  <a:rPr lang="ko-KR" altLang="en-US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카드 연계</a:t>
                </a:r>
                <a:endParaRPr lang="zh-CN" altLang="en-US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13" name="ísḻïdè">
              <a:extLst>
                <a:ext uri="{FF2B5EF4-FFF2-40B4-BE49-F238E27FC236}">
                  <a16:creationId xmlns:a16="http://schemas.microsoft.com/office/drawing/2014/main" id="{20ABAB28-4076-1510-4DDB-4BB9A247BF52}"/>
                </a:ext>
              </a:extLst>
            </p:cNvPr>
            <p:cNvGrpSpPr/>
            <p:nvPr/>
          </p:nvGrpSpPr>
          <p:grpSpPr>
            <a:xfrm>
              <a:off x="7047291" y="4584669"/>
              <a:ext cx="4471609" cy="396912"/>
              <a:chOff x="7047291" y="4584669"/>
              <a:chExt cx="4471609" cy="396912"/>
            </a:xfrm>
          </p:grpSpPr>
          <p:cxnSp>
            <p:nvCxnSpPr>
              <p:cNvPr id="14" name="Group 72">
                <a:extLst>
                  <a:ext uri="{FF2B5EF4-FFF2-40B4-BE49-F238E27FC236}">
                    <a16:creationId xmlns:a16="http://schemas.microsoft.com/office/drawing/2014/main" id="{DF1401CB-6785-89E7-5E39-55F9AF9656C8}"/>
                  </a:ext>
                </a:extLst>
              </p:cNvPr>
              <p:cNvCxnSpPr/>
              <p:nvPr/>
            </p:nvCxnSpPr>
            <p:spPr>
              <a:xfrm flipH="1" flipV="1">
                <a:off x="8782050" y="4981581"/>
                <a:ext cx="2736850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roup 73">
                <a:extLst>
                  <a:ext uri="{FF2B5EF4-FFF2-40B4-BE49-F238E27FC236}">
                    <a16:creationId xmlns:a16="http://schemas.microsoft.com/office/drawing/2014/main" id="{2D720565-43C8-1888-D30E-7E68CC8A4291}"/>
                  </a:ext>
                </a:extLst>
              </p:cNvPr>
              <p:cNvCxnSpPr/>
              <p:nvPr/>
            </p:nvCxnSpPr>
            <p:spPr>
              <a:xfrm flipH="1" flipV="1">
                <a:off x="7047291" y="4584669"/>
                <a:ext cx="892707" cy="396911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isľïḋè">
            <a:extLst>
              <a:ext uri="{FF2B5EF4-FFF2-40B4-BE49-F238E27FC236}">
                <a16:creationId xmlns:a16="http://schemas.microsoft.com/office/drawing/2014/main" id="{ECF777F0-D957-349D-B384-AD8D50A51C25}"/>
              </a:ext>
            </a:extLst>
          </p:cNvPr>
          <p:cNvSpPr/>
          <p:nvPr/>
        </p:nvSpPr>
        <p:spPr>
          <a:xfrm>
            <a:off x="4791126" y="2622886"/>
            <a:ext cx="561924" cy="561075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GB" dirty="0">
              <a:latin typeface="배달의민족 한나체 Air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B359770-C259-FAC0-E06B-A132BF5B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35911" y="2380722"/>
            <a:ext cx="5659473" cy="303864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E17EEE0-FD84-F09E-46AB-3CF7C8584735}"/>
              </a:ext>
            </a:extLst>
          </p:cNvPr>
          <p:cNvGrpSpPr/>
          <p:nvPr/>
        </p:nvGrpSpPr>
        <p:grpSpPr>
          <a:xfrm>
            <a:off x="1049714" y="1251494"/>
            <a:ext cx="4469784" cy="2316129"/>
            <a:chOff x="1209705" y="1212162"/>
            <a:chExt cx="4045170" cy="1724424"/>
          </a:xfrm>
        </p:grpSpPr>
        <p:grpSp>
          <p:nvGrpSpPr>
            <p:cNvPr id="21" name="Group 84">
              <a:extLst>
                <a:ext uri="{FF2B5EF4-FFF2-40B4-BE49-F238E27FC236}">
                  <a16:creationId xmlns:a16="http://schemas.microsoft.com/office/drawing/2014/main" id="{052BDFC9-3EFA-7B31-F0B8-D2D5BEFDDA90}"/>
                </a:ext>
              </a:extLst>
            </p:cNvPr>
            <p:cNvGrpSpPr/>
            <p:nvPr/>
          </p:nvGrpSpPr>
          <p:grpSpPr>
            <a:xfrm>
              <a:off x="1209705" y="1212162"/>
              <a:ext cx="4045170" cy="1724424"/>
              <a:chOff x="673100" y="2175620"/>
              <a:chExt cx="4045170" cy="1724424"/>
            </a:xfrm>
          </p:grpSpPr>
          <p:grpSp>
            <p:nvGrpSpPr>
              <p:cNvPr id="23" name="îsḻïḓe">
                <a:extLst>
                  <a:ext uri="{FF2B5EF4-FFF2-40B4-BE49-F238E27FC236}">
                    <a16:creationId xmlns:a16="http://schemas.microsoft.com/office/drawing/2014/main" id="{2E48B2E5-BF60-93E0-E28C-13A17A23D7B9}"/>
                  </a:ext>
                </a:extLst>
              </p:cNvPr>
              <p:cNvGrpSpPr/>
              <p:nvPr/>
            </p:nvGrpSpPr>
            <p:grpSpPr>
              <a:xfrm>
                <a:off x="673100" y="2614898"/>
                <a:ext cx="4045170" cy="642258"/>
                <a:chOff x="673100" y="2614898"/>
                <a:chExt cx="4045170" cy="642258"/>
              </a:xfrm>
            </p:grpSpPr>
            <p:cxnSp>
              <p:nvCxnSpPr>
                <p:cNvPr id="27" name="Group 76">
                  <a:extLst>
                    <a:ext uri="{FF2B5EF4-FFF2-40B4-BE49-F238E27FC236}">
                      <a16:creationId xmlns:a16="http://schemas.microsoft.com/office/drawing/2014/main" id="{FF407EBA-FE22-4116-89C8-459712379899}"/>
                    </a:ext>
                  </a:extLst>
                </p:cNvPr>
                <p:cNvCxnSpPr/>
                <p:nvPr/>
              </p:nvCxnSpPr>
              <p:spPr>
                <a:xfrm>
                  <a:off x="673100" y="2614898"/>
                  <a:ext cx="2736850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roup 77">
                  <a:extLst>
                    <a:ext uri="{FF2B5EF4-FFF2-40B4-BE49-F238E27FC236}">
                      <a16:creationId xmlns:a16="http://schemas.microsoft.com/office/drawing/2014/main" id="{B419A337-A258-EF8A-F2CB-A00497B4DACD}"/>
                    </a:ext>
                  </a:extLst>
                </p:cNvPr>
                <p:cNvCxnSpPr/>
                <p:nvPr/>
              </p:nvCxnSpPr>
              <p:spPr>
                <a:xfrm>
                  <a:off x="3409950" y="2614898"/>
                  <a:ext cx="1308320" cy="642258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i$ļïďe">
                <a:extLst>
                  <a:ext uri="{FF2B5EF4-FFF2-40B4-BE49-F238E27FC236}">
                    <a16:creationId xmlns:a16="http://schemas.microsoft.com/office/drawing/2014/main" id="{672A0495-A73A-A12A-2666-59EFA7EEA62C}"/>
                  </a:ext>
                </a:extLst>
              </p:cNvPr>
              <p:cNvGrpSpPr/>
              <p:nvPr/>
            </p:nvGrpSpPr>
            <p:grpSpPr>
              <a:xfrm>
                <a:off x="673100" y="2175620"/>
                <a:ext cx="2736850" cy="1724424"/>
                <a:chOff x="673100" y="2175620"/>
                <a:chExt cx="2736850" cy="1724424"/>
              </a:xfrm>
            </p:grpSpPr>
            <p:sp>
              <p:nvSpPr>
                <p:cNvPr id="25" name="íŝḷîḍe">
                  <a:extLst>
                    <a:ext uri="{FF2B5EF4-FFF2-40B4-BE49-F238E27FC236}">
                      <a16:creationId xmlns:a16="http://schemas.microsoft.com/office/drawing/2014/main" id="{EC24B2C9-24C7-A494-757D-F16853A86BA6}"/>
                    </a:ext>
                  </a:extLst>
                </p:cNvPr>
                <p:cNvSpPr txBox="1"/>
                <p:nvPr/>
              </p:nvSpPr>
              <p:spPr>
                <a:xfrm>
                  <a:off x="673100" y="2631875"/>
                  <a:ext cx="2736850" cy="1268169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ko-KR" altLang="en-US" sz="1100" dirty="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 </a:t>
                  </a:r>
                  <a:endParaRPr lang="en-US" altLang="zh-CN" sz="1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26" name="i$lîdê">
                  <a:extLst>
                    <a:ext uri="{FF2B5EF4-FFF2-40B4-BE49-F238E27FC236}">
                      <a16:creationId xmlns:a16="http://schemas.microsoft.com/office/drawing/2014/main" id="{C3741888-9F01-BE79-04B0-7CD25EAFC6C2}"/>
                    </a:ext>
                  </a:extLst>
                </p:cNvPr>
                <p:cNvSpPr/>
                <p:nvPr/>
              </p:nvSpPr>
              <p:spPr>
                <a:xfrm>
                  <a:off x="673100" y="2175620"/>
                  <a:ext cx="2736850" cy="456255"/>
                </a:xfrm>
                <a:prstGeom prst="rect">
                  <a:avLst/>
                </a:prstGeom>
                <a:solidFill>
                  <a:schemeClr val="accent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 algn="ctr"/>
                  <a:r>
                    <a:rPr lang="ko-KR" altLang="en-US" b="1" dirty="0"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대출 상품 연계</a:t>
                  </a:r>
                  <a:endParaRPr lang="zh-CN" altLang="en-US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</p:txBody>
            </p:sp>
          </p:grp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6B6690D-FE06-9A29-6ED9-F5BFCD755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9705" y="1678572"/>
              <a:ext cx="2736850" cy="125801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5ABF5FCC-C87E-CB87-B292-D03DEC65A5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97" y="4419026"/>
            <a:ext cx="3024000" cy="18886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E823DDA-8A5E-C797-98D6-FB728CC5BD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000" y="3412088"/>
            <a:ext cx="1693293" cy="16932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C06193-1B43-712E-9201-8D4AD20F93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293" y="3640216"/>
            <a:ext cx="3578902" cy="84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0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기대효과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sp>
        <p:nvSpPr>
          <p:cNvPr id="18" name="isľïḋè">
            <a:extLst>
              <a:ext uri="{FF2B5EF4-FFF2-40B4-BE49-F238E27FC236}">
                <a16:creationId xmlns:a16="http://schemas.microsoft.com/office/drawing/2014/main" id="{ECF777F0-D957-349D-B384-AD8D50A51C25}"/>
              </a:ext>
            </a:extLst>
          </p:cNvPr>
          <p:cNvSpPr/>
          <p:nvPr/>
        </p:nvSpPr>
        <p:spPr>
          <a:xfrm>
            <a:off x="4791126" y="2622886"/>
            <a:ext cx="561924" cy="561075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GB" dirty="0">
              <a:latin typeface="배달의민족 한나체 Air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CDA031-2AC2-F5EF-4B38-7E6C904CFE1B}"/>
              </a:ext>
            </a:extLst>
          </p:cNvPr>
          <p:cNvSpPr txBox="1"/>
          <p:nvPr/>
        </p:nvSpPr>
        <p:spPr>
          <a:xfrm>
            <a:off x="1379776" y="1761487"/>
            <a:ext cx="920071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중고차 시장 정보 불균형 해소 및 소비자 신뢰 제고</a:t>
            </a:r>
            <a:endParaRPr kumimoji="1"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금융 상품 홍보 및 수요 증가</a:t>
            </a:r>
            <a:endParaRPr kumimoji="1"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중고차 시장 인식 개선</a:t>
            </a:r>
            <a:endParaRPr kumimoji="1"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새로운 데이터 생성</a:t>
            </a:r>
            <a:endParaRPr kumimoji="1"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08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아쉬운 점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sp>
        <p:nvSpPr>
          <p:cNvPr id="18" name="isľïḋè">
            <a:extLst>
              <a:ext uri="{FF2B5EF4-FFF2-40B4-BE49-F238E27FC236}">
                <a16:creationId xmlns:a16="http://schemas.microsoft.com/office/drawing/2014/main" id="{ECF777F0-D957-349D-B384-AD8D50A51C25}"/>
              </a:ext>
            </a:extLst>
          </p:cNvPr>
          <p:cNvSpPr/>
          <p:nvPr/>
        </p:nvSpPr>
        <p:spPr>
          <a:xfrm>
            <a:off x="4791126" y="2622886"/>
            <a:ext cx="561924" cy="561075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GB" dirty="0">
              <a:latin typeface="배달의민족 한나체 Ai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E14AD-979D-B8B3-AEDC-6534B39650AE}"/>
              </a:ext>
            </a:extLst>
          </p:cNvPr>
          <p:cNvSpPr txBox="1"/>
          <p:nvPr/>
        </p:nvSpPr>
        <p:spPr>
          <a:xfrm>
            <a:off x="1379776" y="1761487"/>
            <a:ext cx="920071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디자인</a:t>
            </a:r>
            <a:endParaRPr kumimoji="1"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기능 배치 </a:t>
            </a:r>
            <a:endParaRPr kumimoji="1"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데이터양과 품질</a:t>
            </a:r>
            <a:endParaRPr kumimoji="1"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실행환경</a:t>
            </a:r>
            <a:endParaRPr kumimoji="1"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73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제안 배경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id="{D8C7ABA1-8433-90C9-4F09-A43601F2C9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b="14141"/>
          <a:stretch/>
        </p:blipFill>
        <p:spPr>
          <a:xfrm>
            <a:off x="1195360" y="1014195"/>
            <a:ext cx="5403276" cy="4266465"/>
          </a:xfrm>
          <a:prstGeom prst="rect">
            <a:avLst/>
          </a:prstGeom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C9FF9C00-61C9-4D58-A8AB-3B8EB0553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078" y="1588140"/>
            <a:ext cx="4966678" cy="3445221"/>
          </a:xfrm>
          <a:prstGeom prst="rect">
            <a:avLst/>
          </a:prstGeom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175B15DB-734F-FA5C-A7C3-D0C001C07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9436" y="5533902"/>
            <a:ext cx="10058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6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Q&amp;A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sp>
        <p:nvSpPr>
          <p:cNvPr id="18" name="isľïḋè">
            <a:extLst>
              <a:ext uri="{FF2B5EF4-FFF2-40B4-BE49-F238E27FC236}">
                <a16:creationId xmlns:a16="http://schemas.microsoft.com/office/drawing/2014/main" id="{ECF777F0-D957-349D-B384-AD8D50A51C25}"/>
              </a:ext>
            </a:extLst>
          </p:cNvPr>
          <p:cNvSpPr/>
          <p:nvPr/>
        </p:nvSpPr>
        <p:spPr>
          <a:xfrm>
            <a:off x="4791126" y="2622886"/>
            <a:ext cx="561924" cy="561075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GB" dirty="0">
              <a:latin typeface="배달의민족 한나체 Ai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A93358-AB73-E0F6-7ED8-C684FBDEC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7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프로젝트 주제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sp>
        <p:nvSpPr>
          <p:cNvPr id="8" name="Group 1">
            <a:extLst>
              <a:ext uri="{FF2B5EF4-FFF2-40B4-BE49-F238E27FC236}">
                <a16:creationId xmlns:a16="http://schemas.microsoft.com/office/drawing/2014/main" id="{60A713F4-CC61-5158-12DE-32AE90C8503B}"/>
              </a:ext>
            </a:extLst>
          </p:cNvPr>
          <p:cNvSpPr txBox="1">
            <a:spLocks/>
          </p:cNvSpPr>
          <p:nvPr/>
        </p:nvSpPr>
        <p:spPr>
          <a:xfrm>
            <a:off x="838200" y="4989953"/>
            <a:ext cx="10515600" cy="726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0000500000000000000" pitchFamily="2" charset="-122"/>
                <a:ea typeface="Arial" panose="00000500000000000000" pitchFamily="2" charset="-122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B0604020202020204" pitchFamily="34" charset="0"/>
                <a:sym typeface=""/>
              </a:rPr>
              <a:t>중고차 시장 분석 및 시세 예측을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  <a:cs typeface="Arial" panose="020B0604020202020204" pitchFamily="34" charset="0"/>
              <a:sym typeface=""/>
            </a:endParaRPr>
          </a:p>
          <a:p>
            <a:pPr algn="ctr">
              <a:lnSpc>
                <a:spcPct val="14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B0604020202020204" pitchFamily="34" charset="0"/>
                <a:sym typeface=""/>
              </a:rPr>
              <a:t>활용한 중고차 관련 웹사이트 구현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  <a:cs typeface="Arial" panose="020B0604020202020204" pitchFamily="34" charset="0"/>
              <a:sym typeface="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55A301-C3B3-456F-FCE9-C97D642F6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3" y="959950"/>
            <a:ext cx="4450994" cy="44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3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팀원 소개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6" name="그림 5" descr="사람, 서있는이(가) 표시된 사진&#10;&#10;자동 생성된 설명">
            <a:extLst>
              <a:ext uri="{FF2B5EF4-FFF2-40B4-BE49-F238E27FC236}">
                <a16:creationId xmlns:a16="http://schemas.microsoft.com/office/drawing/2014/main" id="{BAF38F77-F297-B589-B22E-160C52D7C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40" y="1982822"/>
            <a:ext cx="7377430" cy="38109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6FE4FC-0984-A2C7-B9D5-69E7D2E05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476" y="5693945"/>
            <a:ext cx="702662" cy="702662"/>
          </a:xfrm>
          <a:prstGeom prst="rect">
            <a:avLst/>
          </a:prstGeom>
        </p:spPr>
      </p:pic>
      <p:sp>
        <p:nvSpPr>
          <p:cNvPr id="9" name="Group 1">
            <a:extLst>
              <a:ext uri="{FF2B5EF4-FFF2-40B4-BE49-F238E27FC236}">
                <a16:creationId xmlns:a16="http://schemas.microsoft.com/office/drawing/2014/main" id="{1E11B612-E450-1533-1E7C-2326E51E7E72}"/>
              </a:ext>
            </a:extLst>
          </p:cNvPr>
          <p:cNvSpPr txBox="1">
            <a:spLocks/>
          </p:cNvSpPr>
          <p:nvPr/>
        </p:nvSpPr>
        <p:spPr>
          <a:xfrm>
            <a:off x="5358138" y="5914869"/>
            <a:ext cx="1911342" cy="726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0000500000000000000" pitchFamily="2" charset="-122"/>
                <a:ea typeface="Arial" panose="00000500000000000000" pitchFamily="2" charset="-122"/>
                <a:cs typeface="+mj-cs"/>
              </a:defRPr>
            </a:lvl1pPr>
          </a:lstStyle>
          <a:p>
            <a:r>
              <a:rPr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김승욱</a:t>
            </a:r>
            <a:r>
              <a:rPr lang="en-US" altLang="ko-KR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웹</a:t>
            </a:r>
            <a:r>
              <a:rPr lang="en-US" altLang="ko-KR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lang="zh-CN" altLang="en-US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C5BFE0-BF76-74A9-E90E-BC219B590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246" y="5793740"/>
            <a:ext cx="702662" cy="702662"/>
          </a:xfrm>
          <a:prstGeom prst="rect">
            <a:avLst/>
          </a:prstGeom>
        </p:spPr>
      </p:pic>
      <p:sp>
        <p:nvSpPr>
          <p:cNvPr id="11" name="Group 1">
            <a:extLst>
              <a:ext uri="{FF2B5EF4-FFF2-40B4-BE49-F238E27FC236}">
                <a16:creationId xmlns:a16="http://schemas.microsoft.com/office/drawing/2014/main" id="{90C0DE75-9A3C-28FF-6274-FF85BE35235A}"/>
              </a:ext>
            </a:extLst>
          </p:cNvPr>
          <p:cNvSpPr txBox="1">
            <a:spLocks/>
          </p:cNvSpPr>
          <p:nvPr/>
        </p:nvSpPr>
        <p:spPr>
          <a:xfrm>
            <a:off x="8470908" y="5914869"/>
            <a:ext cx="2410108" cy="726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0000500000000000000" pitchFamily="2" charset="-122"/>
                <a:ea typeface="Arial" panose="00000500000000000000" pitchFamily="2" charset="-122"/>
                <a:cs typeface="+mj-cs"/>
              </a:defRPr>
            </a:lvl1pPr>
          </a:lstStyle>
          <a:p>
            <a:r>
              <a:rPr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이준성</a:t>
            </a:r>
            <a:r>
              <a:rPr lang="en-US" altLang="ko-KR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</a:t>
            </a:r>
            <a:r>
              <a:rPr lang="en-US" altLang="ko-KR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lang="zh-CN" altLang="en-US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5C314F-5043-7308-7F0F-092D52F77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66764">
            <a:off x="8498030" y="1550568"/>
            <a:ext cx="727996" cy="72799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3" name="Group 1">
            <a:extLst>
              <a:ext uri="{FF2B5EF4-FFF2-40B4-BE49-F238E27FC236}">
                <a16:creationId xmlns:a16="http://schemas.microsoft.com/office/drawing/2014/main" id="{982AEEF1-B78E-E1D7-5FA7-99DA57607679}"/>
              </a:ext>
            </a:extLst>
          </p:cNvPr>
          <p:cNvSpPr txBox="1">
            <a:spLocks/>
          </p:cNvSpPr>
          <p:nvPr/>
        </p:nvSpPr>
        <p:spPr>
          <a:xfrm>
            <a:off x="8119577" y="814178"/>
            <a:ext cx="2410108" cy="726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0000500000000000000" pitchFamily="2" charset="-122"/>
                <a:ea typeface="Arial" panose="00000500000000000000" pitchFamily="2" charset="-122"/>
                <a:cs typeface="+mj-cs"/>
              </a:defRPr>
            </a:lvl1pPr>
          </a:lstStyle>
          <a:p>
            <a:r>
              <a:rPr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이유영</a:t>
            </a:r>
            <a:r>
              <a:rPr lang="en-US" altLang="ko-KR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웹</a:t>
            </a:r>
            <a:r>
              <a:rPr lang="en-US" altLang="ko-KR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lang="zh-CN" altLang="en-US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EE4EFA-6953-695F-757C-98DEFFDDC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66764" flipV="1">
            <a:off x="2780800" y="1849481"/>
            <a:ext cx="740244" cy="7402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5" name="Group 1">
            <a:extLst>
              <a:ext uri="{FF2B5EF4-FFF2-40B4-BE49-F238E27FC236}">
                <a16:creationId xmlns:a16="http://schemas.microsoft.com/office/drawing/2014/main" id="{4990F6DE-FF2B-39DD-8D83-9DB2E059302C}"/>
              </a:ext>
            </a:extLst>
          </p:cNvPr>
          <p:cNvSpPr txBox="1">
            <a:spLocks/>
          </p:cNvSpPr>
          <p:nvPr/>
        </p:nvSpPr>
        <p:spPr>
          <a:xfrm>
            <a:off x="2421489" y="1195562"/>
            <a:ext cx="2410108" cy="726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0000500000000000000" pitchFamily="2" charset="-122"/>
                <a:ea typeface="Arial" panose="00000500000000000000" pitchFamily="2" charset="-122"/>
                <a:cs typeface="+mj-cs"/>
              </a:defRPr>
            </a:lvl1pPr>
          </a:lstStyle>
          <a:p>
            <a:r>
              <a:rPr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이현규</a:t>
            </a:r>
            <a:r>
              <a:rPr lang="en-US" altLang="ko-KR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</a:t>
            </a:r>
            <a:r>
              <a:rPr lang="en-US" altLang="ko-KR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lang="zh-CN" altLang="en-US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D43754F-B6D8-48E3-724E-99ED3532A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66764">
            <a:off x="6087922" y="1528206"/>
            <a:ext cx="727996" cy="72799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7" name="Group 1">
            <a:extLst>
              <a:ext uri="{FF2B5EF4-FFF2-40B4-BE49-F238E27FC236}">
                <a16:creationId xmlns:a16="http://schemas.microsoft.com/office/drawing/2014/main" id="{237124B3-B4C4-7FC4-B517-80F4D2ABCA97}"/>
              </a:ext>
            </a:extLst>
          </p:cNvPr>
          <p:cNvSpPr txBox="1">
            <a:spLocks/>
          </p:cNvSpPr>
          <p:nvPr/>
        </p:nvSpPr>
        <p:spPr>
          <a:xfrm>
            <a:off x="5108755" y="832214"/>
            <a:ext cx="2410108" cy="726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0000500000000000000" pitchFamily="2" charset="-122"/>
                <a:ea typeface="Arial" panose="00000500000000000000" pitchFamily="2" charset="-122"/>
                <a:cs typeface="+mj-cs"/>
              </a:defRPr>
            </a:lvl1pPr>
          </a:lstStyle>
          <a:p>
            <a:r>
              <a:rPr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김동욱</a:t>
            </a:r>
            <a:r>
              <a:rPr lang="en-US" altLang="ko-KR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lang="ko-KR" altLang="en-US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</a:t>
            </a:r>
            <a:r>
              <a:rPr lang="en-US" altLang="ko-KR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lang="zh-CN" altLang="en-US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548D36-8FDF-1C12-0800-94F15FD88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922" y="3585931"/>
            <a:ext cx="569766" cy="56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0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107A2981-1CEF-5AF1-FFAA-6B98F82332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r="30980"/>
          <a:stretch/>
        </p:blipFill>
        <p:spPr>
          <a:xfrm>
            <a:off x="6322169" y="-10214"/>
            <a:ext cx="5869831" cy="6857999"/>
          </a:xfrm>
          <a:prstGeom prst="rect">
            <a:avLst/>
          </a:prstGeom>
        </p:spPr>
      </p:pic>
      <p:sp>
        <p:nvSpPr>
          <p:cNvPr id="7" name="Group 6">
            <a:extLst>
              <a:ext uri="{FF2B5EF4-FFF2-40B4-BE49-F238E27FC236}">
                <a16:creationId xmlns:a16="http://schemas.microsoft.com/office/drawing/2014/main" id="{CEF91261-6A79-4077-9BF4-3CE98A79EAB7}"/>
              </a:ext>
            </a:extLst>
          </p:cNvPr>
          <p:cNvSpPr txBox="1"/>
          <p:nvPr/>
        </p:nvSpPr>
        <p:spPr>
          <a:xfrm>
            <a:off x="1389331" y="2703527"/>
            <a:ext cx="3560041" cy="493931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3600" b="1" dirty="0">
                <a:gradFill flip="none" rotWithShape="1">
                  <a:gsLst>
                    <a:gs pos="0">
                      <a:schemeClr val="tx1"/>
                    </a:gs>
                    <a:gs pos="61000">
                      <a:schemeClr val="accent4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PART TWO</a:t>
            </a:r>
            <a:endParaRPr lang="zh-CN" altLang="en-US" sz="3600" b="1" dirty="0">
              <a:gradFill flip="none" rotWithShape="1">
                <a:gsLst>
                  <a:gs pos="0">
                    <a:schemeClr val="tx1"/>
                  </a:gs>
                  <a:gs pos="61000">
                    <a:schemeClr val="accent4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7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íṡlîḑê">
            <a:extLst>
              <a:ext uri="{FF2B5EF4-FFF2-40B4-BE49-F238E27FC236}">
                <a16:creationId xmlns:a16="http://schemas.microsoft.com/office/drawing/2014/main" id="{985C9B66-6966-4C38-83EF-EAC918C29ECB}"/>
              </a:ext>
            </a:extLst>
          </p:cNvPr>
          <p:cNvSpPr txBox="1">
            <a:spLocks/>
          </p:cNvSpPr>
          <p:nvPr/>
        </p:nvSpPr>
        <p:spPr>
          <a:xfrm>
            <a:off x="1052979" y="3274730"/>
            <a:ext cx="4232743" cy="6757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sym typeface=""/>
              </a:rPr>
              <a:t>데이터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  <a:sym typeface=""/>
            </a:endParaRPr>
          </a:p>
        </p:txBody>
      </p:sp>
      <p:sp>
        <p:nvSpPr>
          <p:cNvPr id="9" name="iṡļíḋè">
            <a:extLst>
              <a:ext uri="{FF2B5EF4-FFF2-40B4-BE49-F238E27FC236}">
                <a16:creationId xmlns:a16="http://schemas.microsoft.com/office/drawing/2014/main" id="{7BB9DF46-6F59-4836-991C-0F3A9CDC087D}"/>
              </a:ext>
            </a:extLst>
          </p:cNvPr>
          <p:cNvSpPr txBox="1">
            <a:spLocks/>
          </p:cNvSpPr>
          <p:nvPr/>
        </p:nvSpPr>
        <p:spPr>
          <a:xfrm>
            <a:off x="174428" y="3911986"/>
            <a:ext cx="5989844" cy="766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B0604020202020204" pitchFamily="34" charset="0"/>
                <a:sym typeface=""/>
              </a:rPr>
              <a:t>데이터 수집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B0604020202020204" pitchFamily="34" charset="0"/>
                <a:sym typeface=""/>
              </a:rPr>
              <a:t>/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B0604020202020204" pitchFamily="34" charset="0"/>
                <a:sym typeface=""/>
              </a:rPr>
              <a:t> 데이터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B0604020202020204" pitchFamily="34" charset="0"/>
                <a:sym typeface=""/>
              </a:rPr>
              <a:t>전처리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B0604020202020204" pitchFamily="34" charset="0"/>
                <a:sym typeface="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B0604020202020204" pitchFamily="34" charset="0"/>
                <a:sym typeface=""/>
              </a:rPr>
              <a:t>/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B0604020202020204" pitchFamily="34" charset="0"/>
                <a:sym typeface="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B0604020202020204" pitchFamily="34" charset="0"/>
                <a:sym typeface=""/>
              </a:rPr>
              <a:t>EDA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B0604020202020204" pitchFamily="34" charset="0"/>
                <a:sym typeface="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B0604020202020204" pitchFamily="34" charset="0"/>
                <a:sym typeface=""/>
              </a:rPr>
              <a:t>/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B0604020202020204" pitchFamily="34" charset="0"/>
                <a:sym typeface=""/>
              </a:rPr>
              <a:t> 모델링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  <a:cs typeface="Arial" panose="020B0604020202020204" pitchFamily="34" charset="0"/>
              <a:sym typeface="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0EA93C-2BE5-6896-5C32-DB67FC804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034" y="-159436"/>
            <a:ext cx="1693293" cy="169329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1234CC-AA21-53F0-31C9-1A2C2B91E771}"/>
              </a:ext>
            </a:extLst>
          </p:cNvPr>
          <p:cNvSpPr/>
          <p:nvPr/>
        </p:nvSpPr>
        <p:spPr>
          <a:xfrm>
            <a:off x="5683876" y="1"/>
            <a:ext cx="728354" cy="40808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각 삼각형[R] 11">
            <a:extLst>
              <a:ext uri="{FF2B5EF4-FFF2-40B4-BE49-F238E27FC236}">
                <a16:creationId xmlns:a16="http://schemas.microsoft.com/office/drawing/2014/main" id="{D497D4BD-BAE0-6ED3-EFF9-8DC81EC0F43A}"/>
              </a:ext>
            </a:extLst>
          </p:cNvPr>
          <p:cNvSpPr/>
          <p:nvPr/>
        </p:nvSpPr>
        <p:spPr>
          <a:xfrm>
            <a:off x="5683876" y="3829050"/>
            <a:ext cx="3060073" cy="30289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6B0814-262E-E1EB-0E68-127F3D3C8AC1}"/>
              </a:ext>
            </a:extLst>
          </p:cNvPr>
          <p:cNvSpPr/>
          <p:nvPr/>
        </p:nvSpPr>
        <p:spPr>
          <a:xfrm>
            <a:off x="5099544" y="-10214"/>
            <a:ext cx="2307096" cy="261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997A20-B00E-F303-0445-D7EE2E3B1833}"/>
              </a:ext>
            </a:extLst>
          </p:cNvPr>
          <p:cNvSpPr/>
          <p:nvPr/>
        </p:nvSpPr>
        <p:spPr>
          <a:xfrm>
            <a:off x="6528918" y="-22276"/>
            <a:ext cx="2009292" cy="1416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E795B8-FB92-9BF3-98DD-3B214050F618}"/>
              </a:ext>
            </a:extLst>
          </p:cNvPr>
          <p:cNvSpPr/>
          <p:nvPr/>
        </p:nvSpPr>
        <p:spPr>
          <a:xfrm>
            <a:off x="6826722" y="-9817"/>
            <a:ext cx="2009292" cy="741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Group 4">
            <a:extLst>
              <a:ext uri="{FF2B5EF4-FFF2-40B4-BE49-F238E27FC236}">
                <a16:creationId xmlns:a16="http://schemas.microsoft.com/office/drawing/2014/main" id="{7B4C9D3E-E85E-4F89-849C-2C94ABEF6D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9940" b="19940"/>
          <a:stretch/>
        </p:blipFill>
        <p:spPr>
          <a:xfrm flipH="1">
            <a:off x="5683879" y="-1"/>
            <a:ext cx="721995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7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수집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15" name="Google Shape;56;p13">
            <a:extLst>
              <a:ext uri="{FF2B5EF4-FFF2-40B4-BE49-F238E27FC236}">
                <a16:creationId xmlns:a16="http://schemas.microsoft.com/office/drawing/2014/main" id="{3FF05506-EB36-0C37-AC7E-D4BB4E091A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4231" y="1709702"/>
            <a:ext cx="2978235" cy="1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F9F89E1-1DD1-6722-3775-1836B8D4F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944" y="2184252"/>
            <a:ext cx="2978235" cy="9807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449DDC9-000A-C6F5-C426-B24099F6C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802" y="3201175"/>
            <a:ext cx="4009142" cy="10465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23E372-329D-977F-3175-499599873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2955" y="3524788"/>
            <a:ext cx="2190212" cy="219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0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수집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3F980E-54FE-BAC7-522A-060B119EA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267" y="1238494"/>
            <a:ext cx="3262977" cy="16430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3E026A-5F40-48B4-4AEB-DAB795BB1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883" y="2937482"/>
            <a:ext cx="3610273" cy="8010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8EDA18-727B-7792-4052-730C0677B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672" y="1630659"/>
            <a:ext cx="2378462" cy="12508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507C8F-10B4-A977-47AA-34E2AC0024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6267" y="3973693"/>
            <a:ext cx="2639745" cy="6455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A412E4-90D5-D3EE-B154-87CDB76E6290}"/>
              </a:ext>
            </a:extLst>
          </p:cNvPr>
          <p:cNvSpPr txBox="1"/>
          <p:nvPr/>
        </p:nvSpPr>
        <p:spPr>
          <a:xfrm>
            <a:off x="3315784" y="5217489"/>
            <a:ext cx="5880470" cy="64559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kumimoji="1" lang="en-US" altLang="ko-KR" sz="2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14000</a:t>
            </a:r>
            <a:r>
              <a:rPr kumimoji="1" lang="ko-KR" altLang="en-US" sz="2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개 현재 매물 </a:t>
            </a:r>
            <a:r>
              <a:rPr kumimoji="1" lang="ko-KR" altLang="en-US" sz="28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크롤링</a:t>
            </a:r>
            <a:endParaRPr kumimoji="1" lang="en-US" altLang="ko-KR" sz="28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R" sz="2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68000</a:t>
            </a:r>
            <a:r>
              <a:rPr kumimoji="1" lang="ko-KR" altLang="en-US" sz="2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개 팔린 매물 </a:t>
            </a:r>
            <a:r>
              <a:rPr kumimoji="1" lang="ko-KR" altLang="en-US" sz="28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크롤링</a:t>
            </a:r>
            <a:r>
              <a:rPr kumimoji="1" lang="ko-KR" altLang="en-US" sz="2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2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28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카매니저</a:t>
            </a:r>
            <a:r>
              <a:rPr kumimoji="1" lang="ko-KR" altLang="en-US" sz="2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kumimoji="1" lang="ko-Kore-KR" altLang="en-US" sz="28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F2FEA2-CA26-8B29-F714-4789FE0E48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2622" y="3771870"/>
            <a:ext cx="2188728" cy="10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8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OUP.ICON" val="#74765;"/>
</p:tagLst>
</file>

<file path=ppt/theme/theme1.xml><?xml version="1.0" encoding="utf-8"?>
<a:theme xmlns:a="http://schemas.openxmlformats.org/drawingml/2006/main" name="Office 主题​​">
  <a:themeElements>
    <a:clrScheme name="사용자 지정 3">
      <a:dk1>
        <a:srgbClr val="000000"/>
      </a:dk1>
      <a:lt1>
        <a:srgbClr val="FFFFFF"/>
      </a:lt1>
      <a:dk2>
        <a:srgbClr val="3F3F3F"/>
      </a:dk2>
      <a:lt2>
        <a:srgbClr val="D8F0FF"/>
      </a:lt2>
      <a:accent1>
        <a:srgbClr val="FFD478"/>
      </a:accent1>
      <a:accent2>
        <a:srgbClr val="FEFC78"/>
      </a:accent2>
      <a:accent3>
        <a:srgbClr val="FEFB00"/>
      </a:accent3>
      <a:accent4>
        <a:srgbClr val="595959"/>
      </a:accent4>
      <a:accent5>
        <a:srgbClr val="595959"/>
      </a:accent5>
      <a:accent6>
        <a:srgbClr val="C0D8FF"/>
      </a:accent6>
      <a:hlink>
        <a:srgbClr val="A8D8F0"/>
      </a:hlink>
      <a:folHlink>
        <a:srgbClr val="C0D8F0"/>
      </a:folHlink>
    </a:clrScheme>
    <a:fontScheme name="Office">
      <a:majorFont>
        <a:latin typeface="Arial" panose="020F03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anose="020F03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anose="020F03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</Words>
  <Application>Microsoft Macintosh PowerPoint</Application>
  <PresentationFormat>와이드스크린</PresentationFormat>
  <Paragraphs>252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Century Gothic</vt:lpstr>
      <vt:lpstr>BM HANNA Air OTF</vt:lpstr>
      <vt:lpstr>배달의민족 한나체 Air</vt:lpstr>
      <vt:lpstr>Arial</vt:lpstr>
      <vt:lpstr>Wingdings</vt:lpstr>
      <vt:lpstr>Office 主题​​</vt:lpstr>
      <vt:lpstr>PowerPoint 프레젠테이션</vt:lpstr>
      <vt:lpstr>PowerPoint 프레젠테이션</vt:lpstr>
      <vt:lpstr>PowerPoint 프레젠테이션</vt:lpstr>
      <vt:lpstr>제안 배경</vt:lpstr>
      <vt:lpstr>프로젝트 주제</vt:lpstr>
      <vt:lpstr>팀원 소개</vt:lpstr>
      <vt:lpstr>PowerPoint 프레젠테이션</vt:lpstr>
      <vt:lpstr>데이터 수집</vt:lpstr>
      <vt:lpstr>데이터 수집</vt:lpstr>
      <vt:lpstr>데이터 전처리</vt:lpstr>
      <vt:lpstr>EDA</vt:lpstr>
      <vt:lpstr>EDA</vt:lpstr>
      <vt:lpstr>모델링</vt:lpstr>
      <vt:lpstr>모델링</vt:lpstr>
      <vt:lpstr>모델링</vt:lpstr>
      <vt:lpstr>모델링 평가</vt:lpstr>
      <vt:lpstr>모델링 평가</vt:lpstr>
      <vt:lpstr>추천 시스템 설계</vt:lpstr>
      <vt:lpstr>추천 시스템 설계</vt:lpstr>
      <vt:lpstr>추천 시스템 설계</vt:lpstr>
      <vt:lpstr>자동 차량 모델 감지</vt:lpstr>
      <vt:lpstr>자동 차량 모델 감지</vt:lpstr>
      <vt:lpstr>PowerPoint 프레젠테이션</vt:lpstr>
      <vt:lpstr>웹 기본 설계</vt:lpstr>
      <vt:lpstr>웹 기본 설계</vt:lpstr>
      <vt:lpstr>웹 데이터 흐름도</vt:lpstr>
      <vt:lpstr>메인 페이지</vt:lpstr>
      <vt:lpstr>메인 페이지</vt:lpstr>
      <vt:lpstr>마이 페이지</vt:lpstr>
      <vt:lpstr>마이 페이지</vt:lpstr>
      <vt:lpstr>게시판 </vt:lpstr>
      <vt:lpstr>게시판 </vt:lpstr>
      <vt:lpstr>게시판</vt:lpstr>
      <vt:lpstr>PowerPoint 프레젠테이션</vt:lpstr>
      <vt:lpstr>시연</vt:lpstr>
      <vt:lpstr>활용방안</vt:lpstr>
      <vt:lpstr>금융상품 활용방안</vt:lpstr>
      <vt:lpstr>기대효과</vt:lpstr>
      <vt:lpstr>아쉬운 점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2021-06-23T04:46:05Z</dcterms:created>
  <dcterms:modified xsi:type="dcterms:W3CDTF">2022-05-20T06:01:07Z</dcterms:modified>
</cp:coreProperties>
</file>